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avi" ContentType="video/x-msvideo"/>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5"/>
  </p:notesMasterIdLst>
  <p:sldIdLst>
    <p:sldId id="256" r:id="rId2"/>
    <p:sldId id="261" r:id="rId3"/>
    <p:sldId id="405" r:id="rId4"/>
    <p:sldId id="257" r:id="rId5"/>
    <p:sldId id="258" r:id="rId6"/>
    <p:sldId id="259" r:id="rId7"/>
    <p:sldId id="365" r:id="rId8"/>
    <p:sldId id="366" r:id="rId9"/>
    <p:sldId id="348" r:id="rId10"/>
    <p:sldId id="375" r:id="rId11"/>
    <p:sldId id="386" r:id="rId12"/>
    <p:sldId id="388" r:id="rId13"/>
    <p:sldId id="387" r:id="rId14"/>
    <p:sldId id="376" r:id="rId15"/>
    <p:sldId id="377" r:id="rId16"/>
    <p:sldId id="378" r:id="rId17"/>
    <p:sldId id="403" r:id="rId18"/>
    <p:sldId id="351" r:id="rId19"/>
    <p:sldId id="352" r:id="rId20"/>
    <p:sldId id="353" r:id="rId21"/>
    <p:sldId id="354" r:id="rId22"/>
    <p:sldId id="355" r:id="rId23"/>
    <p:sldId id="356" r:id="rId24"/>
    <p:sldId id="362" r:id="rId25"/>
    <p:sldId id="408" r:id="rId26"/>
    <p:sldId id="409" r:id="rId27"/>
    <p:sldId id="412" r:id="rId28"/>
    <p:sldId id="363" r:id="rId29"/>
    <p:sldId id="406" r:id="rId30"/>
    <p:sldId id="370" r:id="rId31"/>
    <p:sldId id="371" r:id="rId32"/>
    <p:sldId id="317" r:id="rId33"/>
    <p:sldId id="318" r:id="rId34"/>
    <p:sldId id="319" r:id="rId35"/>
    <p:sldId id="368" r:id="rId36"/>
    <p:sldId id="404" r:id="rId37"/>
    <p:sldId id="357" r:id="rId38"/>
    <p:sldId id="358" r:id="rId39"/>
    <p:sldId id="410" r:id="rId40"/>
    <p:sldId id="400" r:id="rId41"/>
    <p:sldId id="401" r:id="rId42"/>
    <p:sldId id="399" r:id="rId43"/>
    <p:sldId id="402" r:id="rId44"/>
    <p:sldId id="373" r:id="rId45"/>
    <p:sldId id="329" r:id="rId46"/>
    <p:sldId id="345" r:id="rId47"/>
    <p:sldId id="331" r:id="rId48"/>
    <p:sldId id="332" r:id="rId49"/>
    <p:sldId id="333" r:id="rId50"/>
    <p:sldId id="334" r:id="rId51"/>
    <p:sldId id="335" r:id="rId52"/>
    <p:sldId id="336" r:id="rId53"/>
    <p:sldId id="337" r:id="rId54"/>
    <p:sldId id="374" r:id="rId55"/>
    <p:sldId id="411" r:id="rId56"/>
    <p:sldId id="394" r:id="rId57"/>
    <p:sldId id="396" r:id="rId58"/>
    <p:sldId id="339" r:id="rId59"/>
    <p:sldId id="395" r:id="rId60"/>
    <p:sldId id="340" r:id="rId61"/>
    <p:sldId id="382" r:id="rId62"/>
    <p:sldId id="341" r:id="rId63"/>
    <p:sldId id="343"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chal Piovarči" initials="MP" lastIdx="4" clrIdx="0">
    <p:extLst>
      <p:ext uri="{19B8F6BF-5375-455C-9EA6-DF929625EA0E}">
        <p15:presenceInfo xmlns:p15="http://schemas.microsoft.com/office/powerpoint/2012/main" userId="44ed4072ce7f45ee" providerId="Windows Live"/>
      </p:ext>
    </p:extLst>
  </p:cmAuthor>
  <p:cmAuthor id="2" name="pdidyk" initials="p" lastIdx="10" clrIdx="1">
    <p:extLst>
      <p:ext uri="{19B8F6BF-5375-455C-9EA6-DF929625EA0E}">
        <p15:presenceInfo xmlns:p15="http://schemas.microsoft.com/office/powerpoint/2012/main" userId="S-1-5-21-2566034232-752732515-3659053841-377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5B99D"/>
    <a:srgbClr val="FFFFFF"/>
    <a:srgbClr val="FFC000"/>
    <a:srgbClr val="000000"/>
    <a:srgbClr val="C95959"/>
    <a:srgbClr val="166C5C"/>
    <a:srgbClr val="ADC6E5"/>
    <a:srgbClr val="DA8E8E"/>
    <a:srgbClr val="E1AAE4"/>
    <a:srgbClr val="598DC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392" autoAdjust="0"/>
    <p:restoredTop sz="58488" autoAdjust="0"/>
  </p:normalViewPr>
  <p:slideViewPr>
    <p:cSldViewPr snapToGrid="0">
      <p:cViewPr varScale="1">
        <p:scale>
          <a:sx n="39" d="100"/>
          <a:sy n="39" d="100"/>
        </p:scale>
        <p:origin x="1312" y="4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71"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objekt pre hlavičku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Zástupný objekt pre dá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82B466-ED8A-40E3-9AF7-8A4AC220A602}" type="datetimeFigureOut">
              <a:rPr lang="en-US" smtClean="0"/>
              <a:t>6/12/2017</a:t>
            </a:fld>
            <a:endParaRPr lang="en-US"/>
          </a:p>
        </p:txBody>
      </p:sp>
      <p:sp>
        <p:nvSpPr>
          <p:cNvPr id="4" name="Zástupný objekt pre obrázok snímky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Zástupný objekt pre poznámky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sk-SK"/>
              <a:t>Upraviť štýly predlohy textu</a:t>
            </a:r>
          </a:p>
          <a:p>
            <a:pPr lvl="1"/>
            <a:r>
              <a:rPr lang="sk-SK"/>
              <a:t>Druhá úroveň</a:t>
            </a:r>
          </a:p>
          <a:p>
            <a:pPr lvl="2"/>
            <a:r>
              <a:rPr lang="sk-SK"/>
              <a:t>Tretia úroveň</a:t>
            </a:r>
          </a:p>
          <a:p>
            <a:pPr lvl="3"/>
            <a:r>
              <a:rPr lang="sk-SK"/>
              <a:t>Štvrtá úroveň</a:t>
            </a:r>
          </a:p>
          <a:p>
            <a:pPr lvl="4"/>
            <a:r>
              <a:rPr lang="sk-SK"/>
              <a:t>Piata úroveň</a:t>
            </a:r>
            <a:endParaRPr lang="en-US"/>
          </a:p>
        </p:txBody>
      </p:sp>
      <p:sp>
        <p:nvSpPr>
          <p:cNvPr id="6" name="Zástupný objekt pre pätu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Zástupný objekt pre číslo snímky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28AB4F-BD47-4951-B537-3E9CFE8E2F12}" type="slidenum">
              <a:rPr lang="en-US" smtClean="0"/>
              <a:t>‹#›</a:t>
            </a:fld>
            <a:endParaRPr lang="en-US"/>
          </a:p>
        </p:txBody>
      </p:sp>
    </p:spTree>
    <p:extLst>
      <p:ext uri="{BB962C8B-B14F-4D97-AF65-F5344CB8AC3E}">
        <p14:creationId xmlns:p14="http://schemas.microsoft.com/office/powerpoint/2010/main" val="2348102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Thanks for the introduction. Good morning my name is Michal and I will tell you about our directional screen project.</a:t>
            </a:r>
          </a:p>
        </p:txBody>
      </p:sp>
      <p:sp>
        <p:nvSpPr>
          <p:cNvPr id="4" name="Slide Number Placeholder 3"/>
          <p:cNvSpPr>
            <a:spLocks noGrp="1"/>
          </p:cNvSpPr>
          <p:nvPr>
            <p:ph type="sldNum" sz="quarter" idx="10"/>
          </p:nvPr>
        </p:nvSpPr>
        <p:spPr/>
        <p:txBody>
          <a:bodyPr/>
          <a:lstStyle/>
          <a:p>
            <a:fld id="{C928AB4F-BD47-4951-B537-3E9CFE8E2F12}" type="slidenum">
              <a:rPr lang="en-US" smtClean="0"/>
              <a:t>1</a:t>
            </a:fld>
            <a:endParaRPr lang="en-US"/>
          </a:p>
        </p:txBody>
      </p:sp>
    </p:spTree>
    <p:extLst>
      <p:ext uri="{BB962C8B-B14F-4D97-AF65-F5344CB8AC3E}">
        <p14:creationId xmlns:p14="http://schemas.microsoft.com/office/powerpoint/2010/main" val="2224309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Cinemas strive for higher energy efficiency to reduce maintenance cost. Lately many advancements were made in more efficient projectors. Yet, the second important piece, the cinema screen remains unchanged since the introduction of silver screens.</a:t>
            </a:r>
          </a:p>
          <a:p>
            <a:r>
              <a:rPr lang="en-US" dirty="0"/>
              <a:t>(animation) Current silver screens are focusing the projection towards the audience.</a:t>
            </a:r>
          </a:p>
          <a:p>
            <a:r>
              <a:rPr lang="en-US" dirty="0"/>
              <a:t>(animation) However, due to imperfections light is still reflected towards the floor, walls, and ceiling.</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2</a:t>
            </a:fld>
            <a:endParaRPr lang="en-US"/>
          </a:p>
        </p:txBody>
      </p:sp>
    </p:spTree>
    <p:extLst>
      <p:ext uri="{BB962C8B-B14F-4D97-AF65-F5344CB8AC3E}">
        <p14:creationId xmlns:p14="http://schemas.microsoft.com/office/powerpoint/2010/main" val="1871577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the other hand ideal cinema screen should reflect the light only towards the audience. And in fact we should not see the screen on this picture since the camera is outside the audience. </a:t>
            </a:r>
            <a:r>
              <a:rPr lang="pl-PL" baseline="0" dirty="0"/>
              <a:t>In this talk, I will demonstrate our technique for designing and manufacturing</a:t>
            </a:r>
            <a:r>
              <a:rPr lang="en-US" dirty="0"/>
              <a:t> such a screen. First, lets take a closer look at current screens.</a:t>
            </a:r>
            <a:endParaRPr lang="pl-PL" dirty="0"/>
          </a:p>
          <a:p>
            <a:endParaRPr lang="en-US"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3</a:t>
            </a:fld>
            <a:endParaRPr lang="en-US"/>
          </a:p>
        </p:txBody>
      </p:sp>
    </p:spTree>
    <p:extLst>
      <p:ext uri="{BB962C8B-B14F-4D97-AF65-F5344CB8AC3E}">
        <p14:creationId xmlns:p14="http://schemas.microsoft.com/office/powerpoint/2010/main" val="22418762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The first cinema screen</a:t>
            </a:r>
            <a:r>
              <a:rPr lang="pl-PL" dirty="0"/>
              <a:t>(s)</a:t>
            </a:r>
            <a:r>
              <a:rPr lang="en-US" dirty="0"/>
              <a:t> were matte and reflected light everywhere uniformly.</a:t>
            </a:r>
            <a:endParaRPr lang="pl-PL" dirty="0"/>
          </a:p>
          <a:p>
            <a:endParaRPr lang="en-US"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4</a:t>
            </a:fld>
            <a:endParaRPr lang="en-US"/>
          </a:p>
        </p:txBody>
      </p:sp>
    </p:spTree>
    <p:extLst>
      <p:ext uri="{BB962C8B-B14F-4D97-AF65-F5344CB8AC3E}">
        <p14:creationId xmlns:p14="http://schemas.microsoft.com/office/powerpoint/2010/main" val="3564352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Later they were replaced</a:t>
            </a:r>
            <a:r>
              <a:rPr lang="en-US" baseline="0" dirty="0"/>
              <a:t> by todays standard silver screens that focus light towards the audience.</a:t>
            </a:r>
            <a:endParaRPr lang="en-US"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5</a:t>
            </a:fld>
            <a:endParaRPr lang="en-US"/>
          </a:p>
        </p:txBody>
      </p:sp>
    </p:spTree>
    <p:extLst>
      <p:ext uri="{BB962C8B-B14F-4D97-AF65-F5344CB8AC3E}">
        <p14:creationId xmlns:p14="http://schemas.microsoft.com/office/powerpoint/2010/main" val="3813403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An ideal screen should push this concept even further and reflect the light only towards the audience.</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6</a:t>
            </a:fld>
            <a:endParaRPr lang="en-US"/>
          </a:p>
        </p:txBody>
      </p:sp>
    </p:spTree>
    <p:extLst>
      <p:ext uri="{BB962C8B-B14F-4D97-AF65-F5344CB8AC3E}">
        <p14:creationId xmlns:p14="http://schemas.microsoft.com/office/powerpoint/2010/main" val="3857627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Lets get more into details.</a:t>
            </a:r>
          </a:p>
          <a:p>
            <a:r>
              <a:rPr lang="en-US" dirty="0"/>
              <a:t>(animation) When the projector illuminates a matte screen it behaves like a Lambertian surface and reflects light everywhere uniformly.</a:t>
            </a:r>
          </a:p>
          <a:p>
            <a:r>
              <a:rPr lang="en-US" dirty="0"/>
              <a:t>(animations) This is very nice as the screen luminance is constant across the screen as well as from different positions in the audience. However, a considerable portion of the light is wasted.</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7</a:t>
            </a:fld>
            <a:endParaRPr lang="en-US"/>
          </a:p>
        </p:txBody>
      </p:sp>
    </p:spTree>
    <p:extLst>
      <p:ext uri="{BB962C8B-B14F-4D97-AF65-F5344CB8AC3E}">
        <p14:creationId xmlns:p14="http://schemas.microsoft.com/office/powerpoint/2010/main" val="37632819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(animation) Silver screens improve light efficiency by focusing the light towards the viewers.</a:t>
            </a:r>
          </a:p>
          <a:p>
            <a:r>
              <a:rPr lang="en-US" dirty="0"/>
              <a:t>(animation) the disadvantage of this approach is that the luminance is not constant and has a peak when directly looking at the screen. This is the infamous hot-spotting artifact.</a:t>
            </a:r>
          </a:p>
          <a:p>
            <a:r>
              <a:rPr lang="en-US" dirty="0"/>
              <a:t>(animations) To make matters worse the hot-spot moves with the viewing location and viewers at the edge of the audience see a darker image than viewers in the middle.</a:t>
            </a:r>
            <a:endParaRPr lang="pl-PL"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8</a:t>
            </a:fld>
            <a:endParaRPr lang="en-US"/>
          </a:p>
        </p:txBody>
      </p:sp>
    </p:spTree>
    <p:extLst>
      <p:ext uri="{BB962C8B-B14F-4D97-AF65-F5344CB8AC3E}">
        <p14:creationId xmlns:p14="http://schemas.microsoft.com/office/powerpoint/2010/main" val="16707089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Now lets derive how an ideal screen should behave. We want to reflect light uniformly to all viewers.</a:t>
            </a:r>
          </a:p>
          <a:p>
            <a:r>
              <a:rPr lang="en-US" dirty="0"/>
              <a:t>(animation) We can trace the amount of light that should be reflected to each viewer.</a:t>
            </a:r>
          </a:p>
          <a:p>
            <a:r>
              <a:rPr lang="en-US" dirty="0"/>
              <a:t>(animation) The key observation here is that the reflectance has to be spatially-varying to guarantee uniform luminance. So we will like to design a screen surface with spatially-varying reflectance.</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9</a:t>
            </a:fld>
            <a:endParaRPr lang="en-US"/>
          </a:p>
        </p:txBody>
      </p:sp>
    </p:spTree>
    <p:extLst>
      <p:ext uri="{BB962C8B-B14F-4D97-AF65-F5344CB8AC3E}">
        <p14:creationId xmlns:p14="http://schemas.microsoft.com/office/powerpoint/2010/main" val="38932448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use geometrical approach to this problem based on the </a:t>
            </a:r>
            <a:r>
              <a:rPr lang="pl-PL" dirty="0"/>
              <a:t>reflectance model proposed by </a:t>
            </a:r>
            <a:r>
              <a:rPr lang="en-US" dirty="0"/>
              <a:t>Cook &amp; Torrance.</a:t>
            </a:r>
          </a:p>
          <a:p>
            <a:r>
              <a:rPr lang="en-US" dirty="0"/>
              <a:t>(animation) We assume that each surface is composed of tiny micromirrors and that the statistical distribution of these mirrors defines the reflectance.</a:t>
            </a:r>
          </a:p>
          <a:p>
            <a:r>
              <a:rPr lang="en-US" dirty="0"/>
              <a:t>(animation)</a:t>
            </a:r>
            <a:endParaRPr lang="pl-PL"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10</a:t>
            </a:fld>
            <a:endParaRPr lang="en-US"/>
          </a:p>
        </p:txBody>
      </p:sp>
    </p:spTree>
    <p:extLst>
      <p:ext uri="{BB962C8B-B14F-4D97-AF65-F5344CB8AC3E}">
        <p14:creationId xmlns:p14="http://schemas.microsoft.com/office/powerpoint/2010/main" val="40396409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Now one can design a set of mirrors to match the desired reflectance. What makes the problem interesting is that this distribution has to vary in space to achieve the spatially-varying reflectance.</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11</a:t>
            </a:fld>
            <a:endParaRPr lang="en-US"/>
          </a:p>
        </p:txBody>
      </p:sp>
    </p:spTree>
    <p:extLst>
      <p:ext uri="{BB962C8B-B14F-4D97-AF65-F5344CB8AC3E}">
        <p14:creationId xmlns:p14="http://schemas.microsoft.com/office/powerpoint/2010/main" val="2337685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endParaRPr lang="en-US"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12</a:t>
            </a:fld>
            <a:endParaRPr lang="en-US"/>
          </a:p>
        </p:txBody>
      </p:sp>
    </p:spTree>
    <p:extLst>
      <p:ext uri="{BB962C8B-B14F-4D97-AF65-F5344CB8AC3E}">
        <p14:creationId xmlns:p14="http://schemas.microsoft.com/office/powerpoint/2010/main" val="22319935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endParaRPr lang="en-US"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13</a:t>
            </a:fld>
            <a:endParaRPr lang="en-US"/>
          </a:p>
        </p:txBody>
      </p:sp>
    </p:spTree>
    <p:extLst>
      <p:ext uri="{BB962C8B-B14F-4D97-AF65-F5344CB8AC3E}">
        <p14:creationId xmlns:p14="http://schemas.microsoft.com/office/powerpoint/2010/main" val="23077616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This idea was already exploited in previous work</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14</a:t>
            </a:fld>
            <a:endParaRPr lang="en-US"/>
          </a:p>
        </p:txBody>
      </p:sp>
    </p:spTree>
    <p:extLst>
      <p:ext uri="{BB962C8B-B14F-4D97-AF65-F5344CB8AC3E}">
        <p14:creationId xmlns:p14="http://schemas.microsoft.com/office/powerpoint/2010/main" val="1635657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The general idea was to generate a height-field matching the distribution. However, due to self-occlusions this is a hard, non-convex problem which is infeasible to solve for such large surface as a cinema screen.</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15</a:t>
            </a:fld>
            <a:endParaRPr lang="en-US"/>
          </a:p>
        </p:txBody>
      </p:sp>
    </p:spTree>
    <p:extLst>
      <p:ext uri="{BB962C8B-B14F-4D97-AF65-F5344CB8AC3E}">
        <p14:creationId xmlns:p14="http://schemas.microsoft.com/office/powerpoint/2010/main" val="42117903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We propose to not generate an arbitrary height-field but a convex geometry. Such geometry will be free of self-shadowing and self-occlusions.</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16</a:t>
            </a:fld>
            <a:endParaRPr lang="en-US"/>
          </a:p>
        </p:txBody>
      </p:sp>
    </p:spTree>
    <p:extLst>
      <p:ext uri="{BB962C8B-B14F-4D97-AF65-F5344CB8AC3E}">
        <p14:creationId xmlns:p14="http://schemas.microsoft.com/office/powerpoint/2010/main" val="8083102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l-PL" dirty="0"/>
              <a:t>So in short:</a:t>
            </a:r>
            <a:r>
              <a:rPr lang="pl-PL" baseline="0" dirty="0"/>
              <a:t> our idea is to create a large screen surface build of tiny, convex geometries that are designed to reflect the light uniformly only towards the audience.</a:t>
            </a:r>
            <a:endParaRPr lang="en-US" dirty="0"/>
          </a:p>
        </p:txBody>
      </p:sp>
      <p:sp>
        <p:nvSpPr>
          <p:cNvPr id="4" name="Slide Number Placeholder 3"/>
          <p:cNvSpPr>
            <a:spLocks noGrp="1"/>
          </p:cNvSpPr>
          <p:nvPr>
            <p:ph type="sldNum" sz="quarter" idx="10"/>
          </p:nvPr>
        </p:nvSpPr>
        <p:spPr/>
        <p:txBody>
          <a:bodyPr/>
          <a:lstStyle/>
          <a:p>
            <a:fld id="{C928AB4F-BD47-4951-B537-3E9CFE8E2F12}" type="slidenum">
              <a:rPr lang="en-US" smtClean="0"/>
              <a:t>17</a:t>
            </a:fld>
            <a:endParaRPr lang="en-US"/>
          </a:p>
        </p:txBody>
      </p:sp>
    </p:spTree>
    <p:extLst>
      <p:ext uri="{BB962C8B-B14F-4D97-AF65-F5344CB8AC3E}">
        <p14:creationId xmlns:p14="http://schemas.microsoft.com/office/powerpoint/2010/main" val="23298913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In more detail we start by identifying the properties of each microgeometry. Then we will design an algorithm for generating microgeometries suitable for covering a cinema screen. Once we can generate a single geometry we will look how we can assemble them into a continuous surface. Finally, we will also manufacture a prototype screen.</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18</a:t>
            </a:fld>
            <a:endParaRPr lang="en-US"/>
          </a:p>
        </p:txBody>
      </p:sp>
    </p:spTree>
    <p:extLst>
      <p:ext uri="{BB962C8B-B14F-4D97-AF65-F5344CB8AC3E}">
        <p14:creationId xmlns:p14="http://schemas.microsoft.com/office/powerpoint/2010/main" val="17056444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As the input we have the projector which we assume to be a point light</a:t>
            </a:r>
            <a:r>
              <a:rPr lang="en-US" baseline="0" dirty="0"/>
              <a:t> source.</a:t>
            </a:r>
            <a:endParaRPr lang="en-US"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19</a:t>
            </a:fld>
            <a:endParaRPr lang="en-US"/>
          </a:p>
        </p:txBody>
      </p:sp>
    </p:spTree>
    <p:extLst>
      <p:ext uri="{BB962C8B-B14F-4D97-AF65-F5344CB8AC3E}">
        <p14:creationId xmlns:p14="http://schemas.microsoft.com/office/powerpoint/2010/main" val="12537434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Next, we have the audience that is defined by one or multiple </a:t>
            </a:r>
            <a:r>
              <a:rPr lang="en-US" dirty="0" err="1"/>
              <a:t>polyhedra</a:t>
            </a:r>
            <a:r>
              <a:rPr lang="en-US" dirty="0"/>
              <a:t>.</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20</a:t>
            </a:fld>
            <a:endParaRPr lang="en-US"/>
          </a:p>
        </p:txBody>
      </p:sp>
    </p:spTree>
    <p:extLst>
      <p:ext uri="{BB962C8B-B14F-4D97-AF65-F5344CB8AC3E}">
        <p14:creationId xmlns:p14="http://schemas.microsoft.com/office/powerpoint/2010/main" val="30462314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And finally we have the screen that</a:t>
            </a:r>
            <a:r>
              <a:rPr lang="en-US" baseline="0" dirty="0"/>
              <a:t> is specified by its size and the size of a microgeometry</a:t>
            </a:r>
            <a:endParaRPr lang="en-US"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21</a:t>
            </a:fld>
            <a:endParaRPr lang="en-US"/>
          </a:p>
        </p:txBody>
      </p:sp>
    </p:spTree>
    <p:extLst>
      <p:ext uri="{BB962C8B-B14F-4D97-AF65-F5344CB8AC3E}">
        <p14:creationId xmlns:p14="http://schemas.microsoft.com/office/powerpoint/2010/main" val="23201128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Now we can take a closer look how to compute a single microgeometry.</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22</a:t>
            </a:fld>
            <a:endParaRPr lang="en-US"/>
          </a:p>
        </p:txBody>
      </p:sp>
    </p:spTree>
    <p:extLst>
      <p:ext uri="{BB962C8B-B14F-4D97-AF65-F5344CB8AC3E}">
        <p14:creationId xmlns:p14="http://schemas.microsoft.com/office/powerpoint/2010/main" val="24083579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(animation) For each location on the screen we know the directions in which</a:t>
            </a:r>
            <a:r>
              <a:rPr lang="en-US" baseline="0" dirty="0"/>
              <a:t> we would like to reflect the light. That is directions from the particular location to each point in the audience.</a:t>
            </a:r>
          </a:p>
          <a:p>
            <a:r>
              <a:rPr lang="en-US" baseline="0" dirty="0"/>
              <a:t>(animation) These directions define the normal of the micromirrors we would like to generate.</a:t>
            </a:r>
            <a:endParaRPr lang="en-US"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24</a:t>
            </a:fld>
            <a:endParaRPr lang="en-US"/>
          </a:p>
        </p:txBody>
      </p:sp>
    </p:spTree>
    <p:extLst>
      <p:ext uri="{BB962C8B-B14F-4D97-AF65-F5344CB8AC3E}">
        <p14:creationId xmlns:p14="http://schemas.microsoft.com/office/powerpoint/2010/main" val="20917525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(animation) We also know the amount of light we have to send in each direction to achieve uniform luminance. This specifies the areas of our micromirrors.</a:t>
            </a:r>
          </a:p>
          <a:p>
            <a:r>
              <a:rPr lang="en-US" dirty="0"/>
              <a:t>(animation) The last question is how to assemble a convex geometry from this input?</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25</a:t>
            </a:fld>
            <a:endParaRPr lang="en-US"/>
          </a:p>
        </p:txBody>
      </p:sp>
    </p:spTree>
    <p:extLst>
      <p:ext uri="{BB962C8B-B14F-4D97-AF65-F5344CB8AC3E}">
        <p14:creationId xmlns:p14="http://schemas.microsoft.com/office/powerpoint/2010/main" val="6529546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We will use the theory of Extended Gaussian Images. </a:t>
            </a:r>
            <a:r>
              <a:rPr lang="en-US" dirty="0" err="1"/>
              <a:t>Minkowski</a:t>
            </a:r>
            <a:r>
              <a:rPr lang="en-US" dirty="0"/>
              <a:t> showed that given a set of </a:t>
            </a:r>
            <a:r>
              <a:rPr lang="en-US" dirty="0" err="1"/>
              <a:t>normals</a:t>
            </a:r>
            <a:r>
              <a:rPr lang="en-US" dirty="0"/>
              <a:t> and corresponding areas one can uniquely construct a convex polyhedron. The only constraint is that the weighted sum of area times normal should sum up to zero.</a:t>
            </a:r>
          </a:p>
          <a:p>
            <a:r>
              <a:rPr lang="en-US" dirty="0"/>
              <a:t>This is good as we already have a set of </a:t>
            </a:r>
            <a:r>
              <a:rPr lang="en-US" dirty="0" err="1"/>
              <a:t>normals</a:t>
            </a:r>
            <a:r>
              <a:rPr lang="en-US" dirty="0"/>
              <a:t> (animation) and a set of corresponding areas (animation). (animation) However, as we can see all our normal are pointing towards the audience. Therefore, they don’t sum up to zero.</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26</a:t>
            </a:fld>
            <a:endParaRPr lang="en-US"/>
          </a:p>
        </p:txBody>
      </p:sp>
    </p:spTree>
    <p:extLst>
      <p:ext uri="{BB962C8B-B14F-4D97-AF65-F5344CB8AC3E}">
        <p14:creationId xmlns:p14="http://schemas.microsoft.com/office/powerpoint/2010/main" val="4318187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It turns out that this missing piece we have to add to satisfy the constraint is the base of the geometry which does not modify the reflectance as it is not facing the audience. (animation) Little found that for generating such a convex polyhedron there is a convex optimization with analytically computed gradient. Lets see how the algorithm works.</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27</a:t>
            </a:fld>
            <a:endParaRPr lang="en-US"/>
          </a:p>
        </p:txBody>
      </p:sp>
    </p:spTree>
    <p:extLst>
      <p:ext uri="{BB962C8B-B14F-4D97-AF65-F5344CB8AC3E}">
        <p14:creationId xmlns:p14="http://schemas.microsoft.com/office/powerpoint/2010/main" val="2872648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As input we have a set of </a:t>
            </a:r>
            <a:r>
              <a:rPr lang="en-US" dirty="0" err="1"/>
              <a:t>normals</a:t>
            </a:r>
            <a:endParaRPr lang="en-US" dirty="0"/>
          </a:p>
          <a:p>
            <a:r>
              <a:rPr lang="en-US" dirty="0"/>
              <a:t>(animation) without loss in generality we can assume that the center of the polyhedron lies in worlds origin.</a:t>
            </a:r>
          </a:p>
          <a:p>
            <a:r>
              <a:rPr lang="en-US" dirty="0"/>
              <a:t>(animation) then the </a:t>
            </a:r>
            <a:r>
              <a:rPr lang="en-US" dirty="0" err="1"/>
              <a:t>normals</a:t>
            </a:r>
            <a:r>
              <a:rPr lang="en-US" dirty="0"/>
              <a:t> define cutting planes.</a:t>
            </a:r>
          </a:p>
          <a:p>
            <a:r>
              <a:rPr lang="en-US" dirty="0"/>
              <a:t>(animation) and we can reconstruct a convex polyhedron by intersecting these planes</a:t>
            </a:r>
          </a:p>
          <a:p>
            <a:r>
              <a:rPr lang="en-US" dirty="0"/>
              <a:t>(animation) This creates a polyhedron which has desired </a:t>
            </a:r>
            <a:r>
              <a:rPr lang="en-US" dirty="0" err="1"/>
              <a:t>normals</a:t>
            </a:r>
            <a:r>
              <a:rPr lang="en-US" dirty="0"/>
              <a:t>. But we still need to incorporate the areas</a:t>
            </a:r>
            <a:endParaRPr lang="pl-PL" dirty="0"/>
          </a:p>
          <a:p>
            <a:endParaRPr lang="pl-PL"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28</a:t>
            </a:fld>
            <a:endParaRPr lang="en-US"/>
          </a:p>
        </p:txBody>
      </p:sp>
    </p:spTree>
    <p:extLst>
      <p:ext uri="{BB962C8B-B14F-4D97-AF65-F5344CB8AC3E}">
        <p14:creationId xmlns:p14="http://schemas.microsoft.com/office/powerpoint/2010/main" val="34690942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(animation) it turns out that the areas of each facet depend on the distance from the origin.</a:t>
            </a:r>
          </a:p>
          <a:p>
            <a:r>
              <a:rPr lang="en-US" dirty="0"/>
              <a:t>(animation) so by manipulating these distances we can optimize our geometry to achieve the desired facet areas.</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29</a:t>
            </a:fld>
            <a:endParaRPr lang="en-US"/>
          </a:p>
        </p:txBody>
      </p:sp>
    </p:spTree>
    <p:extLst>
      <p:ext uri="{BB962C8B-B14F-4D97-AF65-F5344CB8AC3E}">
        <p14:creationId xmlns:p14="http://schemas.microsoft.com/office/powerpoint/2010/main" val="19214367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endParaRPr lang="en-US"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30</a:t>
            </a:fld>
            <a:endParaRPr lang="en-US"/>
          </a:p>
        </p:txBody>
      </p:sp>
    </p:spTree>
    <p:extLst>
      <p:ext uri="{BB962C8B-B14F-4D97-AF65-F5344CB8AC3E}">
        <p14:creationId xmlns:p14="http://schemas.microsoft.com/office/powerpoint/2010/main" val="18917562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can compute the change in length analytically and since this is a convex optimization it runs very fast.</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31</a:t>
            </a:fld>
            <a:endParaRPr lang="en-US"/>
          </a:p>
        </p:txBody>
      </p:sp>
    </p:spTree>
    <p:extLst>
      <p:ext uri="{BB962C8B-B14F-4D97-AF65-F5344CB8AC3E}">
        <p14:creationId xmlns:p14="http://schemas.microsoft.com/office/powerpoint/2010/main" val="9436733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This is how the optimization looks in action. Now we have a convex geometry so lets assemble our screen.</a:t>
            </a:r>
            <a:endParaRPr lang="pl-PL"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32</a:t>
            </a:fld>
            <a:endParaRPr lang="en-US"/>
          </a:p>
        </p:txBody>
      </p:sp>
    </p:spTree>
    <p:extLst>
      <p:ext uri="{BB962C8B-B14F-4D97-AF65-F5344CB8AC3E}">
        <p14:creationId xmlns:p14="http://schemas.microsoft.com/office/powerpoint/2010/main" val="12777879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And ouch.</a:t>
            </a:r>
          </a:p>
          <a:p>
            <a:r>
              <a:rPr lang="en-US" dirty="0"/>
              <a:t>(animation) we can see the shape does not cover the entire surface. We could do a number of things, try to pack the ellipsoids, or paint the empty portions with black. But we opted for a more elegant solution and that is to generate microgeometries than can be tiled. </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33</a:t>
            </a:fld>
            <a:endParaRPr lang="en-US"/>
          </a:p>
        </p:txBody>
      </p:sp>
    </p:spTree>
    <p:extLst>
      <p:ext uri="{BB962C8B-B14F-4D97-AF65-F5344CB8AC3E}">
        <p14:creationId xmlns:p14="http://schemas.microsoft.com/office/powerpoint/2010/main" val="2220704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And in particular we decided that they will be squares.</a:t>
            </a:r>
          </a:p>
          <a:p>
            <a:r>
              <a:rPr lang="en-US" dirty="0"/>
              <a:t>(animation) We achieve this by adding side-faces to our geometry. But remember we always need a normal and an area. (animation) </a:t>
            </a:r>
            <a:r>
              <a:rPr lang="en-US" dirty="0" err="1"/>
              <a:t>Normals</a:t>
            </a:r>
            <a:r>
              <a:rPr lang="en-US" dirty="0"/>
              <a:t> are easy, (animation) but what to do with the areas?</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34</a:t>
            </a:fld>
            <a:endParaRPr lang="en-US"/>
          </a:p>
        </p:txBody>
      </p:sp>
    </p:spTree>
    <p:extLst>
      <p:ext uri="{BB962C8B-B14F-4D97-AF65-F5344CB8AC3E}">
        <p14:creationId xmlns:p14="http://schemas.microsoft.com/office/powerpoint/2010/main" val="1847318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(animation) The first options is to let them be arbitrary. The added sides slightly modify the shape but as we can see the geometry is not </a:t>
            </a:r>
            <a:r>
              <a:rPr lang="en-US" dirty="0" err="1"/>
              <a:t>tileable</a:t>
            </a:r>
            <a:r>
              <a:rPr lang="en-US" dirty="0"/>
              <a:t> and what’s worse it’s not even a square.</a:t>
            </a:r>
          </a:p>
          <a:p>
            <a:r>
              <a:rPr lang="en-US" dirty="0"/>
              <a:t>(animation) First, we add a new constraint that the distances between opposite faces have to be the same. This will force the bounding box to be a square.</a:t>
            </a:r>
          </a:p>
          <a:p>
            <a:r>
              <a:rPr lang="en-US" dirty="0"/>
              <a:t>(animation) Next, we also add the areas of the side-faces into our optimization. This will ensure they are sufficiently large to lift the geometry from the surface.</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35</a:t>
            </a:fld>
            <a:endParaRPr lang="en-US"/>
          </a:p>
        </p:txBody>
      </p:sp>
    </p:spTree>
    <p:extLst>
      <p:ext uri="{BB962C8B-B14F-4D97-AF65-F5344CB8AC3E}">
        <p14:creationId xmlns:p14="http://schemas.microsoft.com/office/powerpoint/2010/main" val="34090692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recapitulate our microgeometry optimization.</a:t>
            </a:r>
          </a:p>
          <a:p>
            <a:r>
              <a:rPr lang="en-US" dirty="0"/>
              <a:t>(animation) Originally, the input was a set of </a:t>
            </a:r>
            <a:r>
              <a:rPr lang="en-US" dirty="0" err="1"/>
              <a:t>normals</a:t>
            </a:r>
            <a:r>
              <a:rPr lang="en-US" dirty="0"/>
              <a:t> and corresponding areas (animation) that satisfied the constraint that they sum up to zero. (animation) We minimized the difference of desired and current facet area (animation) by manipulating the distances of each facet from worlds origin.</a:t>
            </a:r>
          </a:p>
          <a:p>
            <a:endParaRPr lang="en-US" dirty="0"/>
          </a:p>
          <a:p>
            <a:r>
              <a:rPr lang="en-US" dirty="0"/>
              <a:t>(animation) Now to create a </a:t>
            </a:r>
            <a:r>
              <a:rPr lang="en-US" dirty="0" err="1"/>
              <a:t>tileable</a:t>
            </a:r>
            <a:r>
              <a:rPr lang="en-US" dirty="0"/>
              <a:t> geometry we add a side faces as additional input. (animation) To guarantee a square bounding box we included an additional constraint. (animation) and finally, to generate a </a:t>
            </a:r>
            <a:r>
              <a:rPr lang="en-US" dirty="0" err="1"/>
              <a:t>tileable</a:t>
            </a:r>
            <a:r>
              <a:rPr lang="en-US" dirty="0"/>
              <a:t> geometry we included the areas of the side faces into the optimization.</a:t>
            </a:r>
          </a:p>
        </p:txBody>
      </p:sp>
      <p:sp>
        <p:nvSpPr>
          <p:cNvPr id="4" name="Slide Number Placeholder 3"/>
          <p:cNvSpPr>
            <a:spLocks noGrp="1"/>
          </p:cNvSpPr>
          <p:nvPr>
            <p:ph type="sldNum" sz="quarter" idx="10"/>
          </p:nvPr>
        </p:nvSpPr>
        <p:spPr/>
        <p:txBody>
          <a:bodyPr/>
          <a:lstStyle/>
          <a:p>
            <a:fld id="{C928AB4F-BD47-4951-B537-3E9CFE8E2F12}" type="slidenum">
              <a:rPr lang="en-US" smtClean="0"/>
              <a:t>36</a:t>
            </a:fld>
            <a:endParaRPr lang="en-US"/>
          </a:p>
        </p:txBody>
      </p:sp>
    </p:spTree>
    <p:extLst>
      <p:ext uri="{BB962C8B-B14F-4D97-AF65-F5344CB8AC3E}">
        <p14:creationId xmlns:p14="http://schemas.microsoft.com/office/powerpoint/2010/main" val="356966593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Now that we know how to generate a microgeometry for</a:t>
            </a:r>
            <a:r>
              <a:rPr lang="en-US" baseline="0" dirty="0"/>
              <a:t> a any screen location we can see how to assemble them to form a screen.</a:t>
            </a:r>
            <a:endParaRPr lang="en-US"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37</a:t>
            </a:fld>
            <a:endParaRPr lang="en-US"/>
          </a:p>
        </p:txBody>
      </p:sp>
    </p:spTree>
    <p:extLst>
      <p:ext uri="{BB962C8B-B14F-4D97-AF65-F5344CB8AC3E}">
        <p14:creationId xmlns:p14="http://schemas.microsoft.com/office/powerpoint/2010/main" val="33879614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(animation) Our strategy is to discretize the screen into individual pixels and for each pixel generate a microgeometry.</a:t>
            </a:r>
          </a:p>
          <a:p>
            <a:r>
              <a:rPr lang="en-US" dirty="0"/>
              <a:t>(animation) However, on this picture we can see an additional problem we have to deal with and that is alignment of the microgeometries.</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39</a:t>
            </a:fld>
            <a:endParaRPr lang="en-US"/>
          </a:p>
        </p:txBody>
      </p:sp>
    </p:spTree>
    <p:extLst>
      <p:ext uri="{BB962C8B-B14F-4D97-AF65-F5344CB8AC3E}">
        <p14:creationId xmlns:p14="http://schemas.microsoft.com/office/powerpoint/2010/main" val="195325890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let us use an extreme case as an example. When we have a screen it should reflect the light from each point towards the audience.</a:t>
            </a:r>
          </a:p>
        </p:txBody>
      </p:sp>
      <p:sp>
        <p:nvSpPr>
          <p:cNvPr id="4" name="Slide Number Placeholder 3"/>
          <p:cNvSpPr>
            <a:spLocks noGrp="1"/>
          </p:cNvSpPr>
          <p:nvPr>
            <p:ph type="sldNum" sz="quarter" idx="10"/>
          </p:nvPr>
        </p:nvSpPr>
        <p:spPr/>
        <p:txBody>
          <a:bodyPr/>
          <a:lstStyle/>
          <a:p>
            <a:fld id="{C928AB4F-BD47-4951-B537-3E9CFE8E2F12}" type="slidenum">
              <a:rPr lang="en-US" smtClean="0"/>
              <a:t>40</a:t>
            </a:fld>
            <a:endParaRPr lang="en-US"/>
          </a:p>
        </p:txBody>
      </p:sp>
    </p:spTree>
    <p:extLst>
      <p:ext uri="{BB962C8B-B14F-4D97-AF65-F5344CB8AC3E}">
        <p14:creationId xmlns:p14="http://schemas.microsoft.com/office/powerpoint/2010/main" val="259416963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will force the geometries to rotate towards the viewers. This rotation affects the reflections as self-shadowing and cross reflections can occur.</a:t>
            </a:r>
          </a:p>
        </p:txBody>
      </p:sp>
      <p:sp>
        <p:nvSpPr>
          <p:cNvPr id="4" name="Slide Number Placeholder 3"/>
          <p:cNvSpPr>
            <a:spLocks noGrp="1"/>
          </p:cNvSpPr>
          <p:nvPr>
            <p:ph type="sldNum" sz="quarter" idx="10"/>
          </p:nvPr>
        </p:nvSpPr>
        <p:spPr/>
        <p:txBody>
          <a:bodyPr/>
          <a:lstStyle/>
          <a:p>
            <a:fld id="{C928AB4F-BD47-4951-B537-3E9CFE8E2F12}" type="slidenum">
              <a:rPr lang="en-US" smtClean="0"/>
              <a:t>41</a:t>
            </a:fld>
            <a:endParaRPr lang="en-US"/>
          </a:p>
        </p:txBody>
      </p:sp>
    </p:spTree>
    <p:extLst>
      <p:ext uri="{BB962C8B-B14F-4D97-AF65-F5344CB8AC3E}">
        <p14:creationId xmlns:p14="http://schemas.microsoft.com/office/powerpoint/2010/main" val="303313645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fix this we adjust the height of each geometry. </a:t>
            </a:r>
            <a:r>
              <a:rPr lang="pl-PL" dirty="0"/>
              <a:t>This requires solving a standard P</a:t>
            </a:r>
            <a:r>
              <a:rPr lang="en-US" dirty="0" err="1"/>
              <a:t>oisson's</a:t>
            </a:r>
            <a:r>
              <a:rPr lang="en-US" dirty="0"/>
              <a:t> equation</a:t>
            </a:r>
            <a:r>
              <a:rPr lang="pl-PL" baseline="0" dirty="0"/>
              <a:t>, which guarantees a smooth transition between neighbouring geometries.</a:t>
            </a:r>
            <a:endParaRPr lang="en-US" dirty="0"/>
          </a:p>
        </p:txBody>
      </p:sp>
      <p:sp>
        <p:nvSpPr>
          <p:cNvPr id="4" name="Slide Number Placeholder 3"/>
          <p:cNvSpPr>
            <a:spLocks noGrp="1"/>
          </p:cNvSpPr>
          <p:nvPr>
            <p:ph type="sldNum" sz="quarter" idx="10"/>
          </p:nvPr>
        </p:nvSpPr>
        <p:spPr/>
        <p:txBody>
          <a:bodyPr/>
          <a:lstStyle/>
          <a:p>
            <a:fld id="{C928AB4F-BD47-4951-B537-3E9CFE8E2F12}" type="slidenum">
              <a:rPr lang="en-US" smtClean="0"/>
              <a:t>42</a:t>
            </a:fld>
            <a:endParaRPr lang="en-US"/>
          </a:p>
        </p:txBody>
      </p:sp>
    </p:spTree>
    <p:extLst>
      <p:ext uri="{BB962C8B-B14F-4D97-AF65-F5344CB8AC3E}">
        <p14:creationId xmlns:p14="http://schemas.microsoft.com/office/powerpoint/2010/main" val="23495426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the height adjustment our geometries move and need to be recalculated. However, it turns out the height adjustment can be computed from the normal information. So for each iteration only normal sampling is necessary. And, therefore, the screen itself is computed only once.</a:t>
            </a:r>
          </a:p>
        </p:txBody>
      </p:sp>
      <p:sp>
        <p:nvSpPr>
          <p:cNvPr id="4" name="Slide Number Placeholder 3"/>
          <p:cNvSpPr>
            <a:spLocks noGrp="1"/>
          </p:cNvSpPr>
          <p:nvPr>
            <p:ph type="sldNum" sz="quarter" idx="10"/>
          </p:nvPr>
        </p:nvSpPr>
        <p:spPr/>
        <p:txBody>
          <a:bodyPr/>
          <a:lstStyle/>
          <a:p>
            <a:fld id="{C928AB4F-BD47-4951-B537-3E9CFE8E2F12}" type="slidenum">
              <a:rPr lang="en-US" smtClean="0"/>
              <a:t>43</a:t>
            </a:fld>
            <a:endParaRPr lang="en-US"/>
          </a:p>
        </p:txBody>
      </p:sp>
    </p:spTree>
    <p:extLst>
      <p:ext uri="{BB962C8B-B14F-4D97-AF65-F5344CB8AC3E}">
        <p14:creationId xmlns:p14="http://schemas.microsoft.com/office/powerpoint/2010/main" val="30999856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The last bit is content preparation. Our screens reflect light uniformly towards the entire audience. We can see the size of the audience depends on the location on the screen. For example top row illuminates larger area than bottom. Since both receive the same amount of light from the projector, top will appear dimmer. This is very different from standard hot-spotting as this effect only depends on the projector, audience setup. Therefore, it is constant across the view and audience</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44</a:t>
            </a:fld>
            <a:endParaRPr lang="en-US"/>
          </a:p>
        </p:txBody>
      </p:sp>
    </p:spTree>
    <p:extLst>
      <p:ext uri="{BB962C8B-B14F-4D97-AF65-F5344CB8AC3E}">
        <p14:creationId xmlns:p14="http://schemas.microsoft.com/office/powerpoint/2010/main" val="321487762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We can simply remove it by a calibration mask in front of the projector. Such naïve approach does not lead to ideal light use but we show it still outperforms current silver screens. One can also use modern projectors to retarget the light from brighter to dimmer areas and achieve even better results.</a:t>
            </a:r>
            <a:endParaRPr lang="pl-PL"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45</a:t>
            </a:fld>
            <a:endParaRPr lang="en-US"/>
          </a:p>
        </p:txBody>
      </p:sp>
    </p:spTree>
    <p:extLst>
      <p:ext uri="{BB962C8B-B14F-4D97-AF65-F5344CB8AC3E}">
        <p14:creationId xmlns:p14="http://schemas.microsoft.com/office/powerpoint/2010/main" val="99093518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Now we have come to the point where we have a whole screen assembled. Before manufacturing the screen we will validate it in simulations.</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46</a:t>
            </a:fld>
            <a:endParaRPr lang="en-US"/>
          </a:p>
        </p:txBody>
      </p:sp>
    </p:spTree>
    <p:extLst>
      <p:ext uri="{BB962C8B-B14F-4D97-AF65-F5344CB8AC3E}">
        <p14:creationId xmlns:p14="http://schemas.microsoft.com/office/powerpoint/2010/main" val="233608630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For our validation we considered three designs. A vanilla case theater, conference room which has larger audience than the screen</a:t>
            </a:r>
            <a:r>
              <a:rPr lang="en-US" baseline="0" dirty="0"/>
              <a:t> and a split view home projection setup with two disjoint viewing volumes.</a:t>
            </a:r>
            <a:endParaRPr lang="en-US"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47</a:t>
            </a:fld>
            <a:endParaRPr lang="en-US"/>
          </a:p>
        </p:txBody>
      </p:sp>
    </p:spTree>
    <p:extLst>
      <p:ext uri="{BB962C8B-B14F-4D97-AF65-F5344CB8AC3E}">
        <p14:creationId xmlns:p14="http://schemas.microsoft.com/office/powerpoint/2010/main" val="303405022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baseline="0" dirty="0"/>
              <a:t>We can see that our display achieves significantly brighter peak luminance and more uniform reflection than the current standard silver screen.</a:t>
            </a:r>
            <a:endParaRPr lang="pl-PL" baseline="0"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48</a:t>
            </a:fld>
            <a:endParaRPr lang="en-US"/>
          </a:p>
        </p:txBody>
      </p:sp>
    </p:spTree>
    <p:extLst>
      <p:ext uri="{BB962C8B-B14F-4D97-AF65-F5344CB8AC3E}">
        <p14:creationId xmlns:p14="http://schemas.microsoft.com/office/powerpoint/2010/main" val="247286432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In the conference room setup the peak luminance is lower. This is because we reflect the same amount of light towards a larger audience. Yet the profile is very flat.</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49</a:t>
            </a:fld>
            <a:endParaRPr lang="en-US"/>
          </a:p>
        </p:txBody>
      </p:sp>
    </p:spTree>
    <p:extLst>
      <p:ext uri="{BB962C8B-B14F-4D97-AF65-F5344CB8AC3E}">
        <p14:creationId xmlns:p14="http://schemas.microsoft.com/office/powerpoint/2010/main" val="240961739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Finally, for the split view achieves the highest peak luminance since we concentrate all the light towards two small viewing volumes.</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50</a:t>
            </a:fld>
            <a:endParaRPr lang="en-US"/>
          </a:p>
        </p:txBody>
      </p:sp>
    </p:spTree>
    <p:extLst>
      <p:ext uri="{BB962C8B-B14F-4D97-AF65-F5344CB8AC3E}">
        <p14:creationId xmlns:p14="http://schemas.microsoft.com/office/powerpoint/2010/main" val="121613457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Now we can go to fabrication.</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51</a:t>
            </a:fld>
            <a:endParaRPr lang="en-US"/>
          </a:p>
        </p:txBody>
      </p:sp>
    </p:spTree>
    <p:extLst>
      <p:ext uri="{BB962C8B-B14F-4D97-AF65-F5344CB8AC3E}">
        <p14:creationId xmlns:p14="http://schemas.microsoft.com/office/powerpoint/2010/main" val="5633250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We</a:t>
            </a:r>
            <a:r>
              <a:rPr lang="en-US" baseline="0" dirty="0"/>
              <a:t> used a 3-axis CNC milling machine to mill our screens from aluminum. The aluminum was then hand polished to achieve mirror-like finish.</a:t>
            </a:r>
            <a:endParaRPr lang="en-US"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52</a:t>
            </a:fld>
            <a:endParaRPr lang="en-US"/>
          </a:p>
        </p:txBody>
      </p:sp>
    </p:spTree>
    <p:extLst>
      <p:ext uri="{BB962C8B-B14F-4D97-AF65-F5344CB8AC3E}">
        <p14:creationId xmlns:p14="http://schemas.microsoft.com/office/powerpoint/2010/main" val="1929743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We manufactured two prototype screens</a:t>
            </a:r>
            <a:r>
              <a:rPr lang="en-US" baseline="0" dirty="0"/>
              <a:t>. A 20 by 20 cm patch from a cinema screen.</a:t>
            </a:r>
            <a:endParaRPr lang="en-US"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53</a:t>
            </a:fld>
            <a:endParaRPr lang="en-US"/>
          </a:p>
        </p:txBody>
      </p:sp>
    </p:spTree>
    <p:extLst>
      <p:ext uri="{BB962C8B-B14F-4D97-AF65-F5344CB8AC3E}">
        <p14:creationId xmlns:p14="http://schemas.microsoft.com/office/powerpoint/2010/main" val="11152863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And a 7 by 11.5 cm split screen.</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54</a:t>
            </a:fld>
            <a:endParaRPr lang="en-US"/>
          </a:p>
        </p:txBody>
      </p:sp>
    </p:spTree>
    <p:extLst>
      <p:ext uri="{BB962C8B-B14F-4D97-AF65-F5344CB8AC3E}">
        <p14:creationId xmlns:p14="http://schemas.microsoft.com/office/powerpoint/2010/main" val="133432374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For the validation we first validate the audience</a:t>
            </a:r>
            <a:r>
              <a:rPr lang="en-US" baseline="0" dirty="0"/>
              <a:t> coverage. When a directional screen is illuminated it should reflect light towards the audience. (animation) So if we place another screen in front of the audience (animation) we will see its projection that we can capture with a camera. (animation) (the reflection of the reflection that creates the projection of the audience) :-D</a:t>
            </a:r>
            <a:endParaRPr lang="en-US" dirty="0"/>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55</a:t>
            </a:fld>
            <a:endParaRPr lang="en-US"/>
          </a:p>
        </p:txBody>
      </p:sp>
    </p:spTree>
    <p:extLst>
      <p:ext uri="{BB962C8B-B14F-4D97-AF65-F5344CB8AC3E}">
        <p14:creationId xmlns:p14="http://schemas.microsoft.com/office/powerpoint/2010/main" val="103652815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 comparison of simulated and manufactured theater screen reflections, compared to ideal reflection marked by green square.</a:t>
            </a:r>
          </a:p>
        </p:txBody>
      </p:sp>
      <p:sp>
        <p:nvSpPr>
          <p:cNvPr id="4" name="Slide Number Placeholder 3"/>
          <p:cNvSpPr>
            <a:spLocks noGrp="1"/>
          </p:cNvSpPr>
          <p:nvPr>
            <p:ph type="sldNum" sz="quarter" idx="10"/>
          </p:nvPr>
        </p:nvSpPr>
        <p:spPr/>
        <p:txBody>
          <a:bodyPr/>
          <a:lstStyle/>
          <a:p>
            <a:fld id="{C928AB4F-BD47-4951-B537-3E9CFE8E2F12}" type="slidenum">
              <a:rPr lang="en-US" smtClean="0"/>
              <a:t>56</a:t>
            </a:fld>
            <a:endParaRPr lang="en-US"/>
          </a:p>
        </p:txBody>
      </p:sp>
    </p:spTree>
    <p:extLst>
      <p:ext uri="{BB962C8B-B14F-4D97-AF65-F5344CB8AC3E}">
        <p14:creationId xmlns:p14="http://schemas.microsoft.com/office/powerpoint/2010/main" val="77921292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the same for home-theater screen were we can see the split audience</a:t>
            </a:r>
          </a:p>
        </p:txBody>
      </p:sp>
      <p:sp>
        <p:nvSpPr>
          <p:cNvPr id="4" name="Slide Number Placeholder 3"/>
          <p:cNvSpPr>
            <a:spLocks noGrp="1"/>
          </p:cNvSpPr>
          <p:nvPr>
            <p:ph type="sldNum" sz="quarter" idx="10"/>
          </p:nvPr>
        </p:nvSpPr>
        <p:spPr/>
        <p:txBody>
          <a:bodyPr/>
          <a:lstStyle/>
          <a:p>
            <a:fld id="{C928AB4F-BD47-4951-B537-3E9CFE8E2F12}" type="slidenum">
              <a:rPr lang="en-US" smtClean="0"/>
              <a:t>57</a:t>
            </a:fld>
            <a:endParaRPr lang="en-US"/>
          </a:p>
        </p:txBody>
      </p:sp>
    </p:spTree>
    <p:extLst>
      <p:ext uri="{BB962C8B-B14F-4D97-AF65-F5344CB8AC3E}">
        <p14:creationId xmlns:p14="http://schemas.microsoft.com/office/powerpoint/2010/main" val="130161491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Not only the entire screen should illuminate the audience uniformly but also individual geometries. To validate this claim we moved a small patch on the screen and captured the corresponding reflection.</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58</a:t>
            </a:fld>
            <a:endParaRPr lang="en-US"/>
          </a:p>
        </p:txBody>
      </p:sp>
    </p:spTree>
    <p:extLst>
      <p:ext uri="{BB962C8B-B14F-4D97-AF65-F5344CB8AC3E}">
        <p14:creationId xmlns:p14="http://schemas.microsoft.com/office/powerpoint/2010/main" val="401224926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We can see that the reflection behaves nicely as we move the patch around</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59</a:t>
            </a:fld>
            <a:endParaRPr lang="en-US"/>
          </a:p>
        </p:txBody>
      </p:sp>
    </p:spTree>
    <p:extLst>
      <p:ext uri="{BB962C8B-B14F-4D97-AF65-F5344CB8AC3E}">
        <p14:creationId xmlns:p14="http://schemas.microsoft.com/office/powerpoint/2010/main" val="3759950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objekt pre obrázok snímky 1"/>
          <p:cNvSpPr>
            <a:spLocks noGrp="1" noRot="1" noChangeAspect="1"/>
          </p:cNvSpPr>
          <p:nvPr>
            <p:ph type="sldImg"/>
          </p:nvPr>
        </p:nvSpPr>
        <p:spPr/>
      </p:sp>
      <p:sp>
        <p:nvSpPr>
          <p:cNvPr id="3" name="Zástupný objekt pre poznámky 2"/>
          <p:cNvSpPr>
            <a:spLocks noGrp="1"/>
          </p:cNvSpPr>
          <p:nvPr>
            <p:ph type="body" idx="1"/>
          </p:nvPr>
        </p:nvSpPr>
        <p:spPr/>
        <p:txBody>
          <a:bodyPr/>
          <a:lstStyle/>
          <a:p>
            <a:r>
              <a:rPr lang="en-US" dirty="0"/>
              <a:t>Finally, we of course project an image on the screen. We projected a static image and moved with the camera through the audience. We can see that the reflection is brightest inside the audience and quickly dims when going outside.</a:t>
            </a:r>
          </a:p>
        </p:txBody>
      </p:sp>
      <p:sp>
        <p:nvSpPr>
          <p:cNvPr id="4" name="Zástupný objekt pre číslo snímky 3"/>
          <p:cNvSpPr>
            <a:spLocks noGrp="1"/>
          </p:cNvSpPr>
          <p:nvPr>
            <p:ph type="sldNum" sz="quarter" idx="10"/>
          </p:nvPr>
        </p:nvSpPr>
        <p:spPr/>
        <p:txBody>
          <a:bodyPr/>
          <a:lstStyle/>
          <a:p>
            <a:fld id="{C928AB4F-BD47-4951-B537-3E9CFE8E2F12}" type="slidenum">
              <a:rPr lang="en-US" smtClean="0"/>
              <a:t>60</a:t>
            </a:fld>
            <a:endParaRPr lang="en-US"/>
          </a:p>
        </p:txBody>
      </p:sp>
    </p:spTree>
    <p:extLst>
      <p:ext uri="{BB962C8B-B14F-4D97-AF65-F5344CB8AC3E}">
        <p14:creationId xmlns:p14="http://schemas.microsoft.com/office/powerpoint/2010/main" val="420545353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I hope you learned today something about computing tillable convex geometries with prescribed reflectance. And how to assemble such geometries to create a continuous surface. We showed an application for screen design but the same technique can be applied more generally to produce a surface with desired reflectance.</a:t>
            </a:r>
          </a:p>
        </p:txBody>
      </p:sp>
      <p:sp>
        <p:nvSpPr>
          <p:cNvPr id="4" name="Slide Number Placeholder 3"/>
          <p:cNvSpPr>
            <a:spLocks noGrp="1"/>
          </p:cNvSpPr>
          <p:nvPr>
            <p:ph type="sldNum" sz="quarter" idx="10"/>
          </p:nvPr>
        </p:nvSpPr>
        <p:spPr/>
        <p:txBody>
          <a:bodyPr/>
          <a:lstStyle/>
          <a:p>
            <a:fld id="{C928AB4F-BD47-4951-B537-3E9CFE8E2F12}" type="slidenum">
              <a:rPr lang="en-US" smtClean="0"/>
              <a:t>61</a:t>
            </a:fld>
            <a:endParaRPr lang="en-US"/>
          </a:p>
        </p:txBody>
      </p:sp>
    </p:spTree>
    <p:extLst>
      <p:ext uri="{BB962C8B-B14F-4D97-AF65-F5344CB8AC3E}">
        <p14:creationId xmlns:p14="http://schemas.microsoft.com/office/powerpoint/2010/main" val="338712963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technique has some limitations. Mainly our proof of concept fabrication technique. This did not produce ideal results since aluminum violates our ideal mirror assumption. Also manual polishing rounded of fine edges and lowered the accuracy of our geometries. This is mostly visible in the split audience where a perfect edge is required.</a:t>
            </a:r>
          </a:p>
        </p:txBody>
      </p:sp>
      <p:sp>
        <p:nvSpPr>
          <p:cNvPr id="4" name="Slide Number Placeholder 3"/>
          <p:cNvSpPr>
            <a:spLocks noGrp="1"/>
          </p:cNvSpPr>
          <p:nvPr>
            <p:ph type="sldNum" sz="quarter" idx="10"/>
          </p:nvPr>
        </p:nvSpPr>
        <p:spPr/>
        <p:txBody>
          <a:bodyPr/>
          <a:lstStyle/>
          <a:p>
            <a:fld id="{C928AB4F-BD47-4951-B537-3E9CFE8E2F12}" type="slidenum">
              <a:rPr lang="en-US" smtClean="0"/>
              <a:t>62</a:t>
            </a:fld>
            <a:endParaRPr lang="en-US"/>
          </a:p>
        </p:txBody>
      </p:sp>
    </p:spTree>
    <p:extLst>
      <p:ext uri="{BB962C8B-B14F-4D97-AF65-F5344CB8AC3E}">
        <p14:creationId xmlns:p14="http://schemas.microsoft.com/office/powerpoint/2010/main" val="11835598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Úvodná snímka">
    <p:spTree>
      <p:nvGrpSpPr>
        <p:cNvPr id="1" name=""/>
        <p:cNvGrpSpPr/>
        <p:nvPr/>
      </p:nvGrpSpPr>
      <p:grpSpPr>
        <a:xfrm>
          <a:off x="0" y="0"/>
          <a:ext cx="0" cy="0"/>
          <a:chOff x="0" y="0"/>
          <a:chExt cx="0" cy="0"/>
        </a:xfrm>
      </p:grpSpPr>
      <p:sp>
        <p:nvSpPr>
          <p:cNvPr id="2" name="Nadpis 1"/>
          <p:cNvSpPr>
            <a:spLocks noGrp="1"/>
          </p:cNvSpPr>
          <p:nvPr>
            <p:ph type="ctrTitle"/>
          </p:nvPr>
        </p:nvSpPr>
        <p:spPr>
          <a:xfrm>
            <a:off x="1524000" y="1122363"/>
            <a:ext cx="9144000" cy="2387600"/>
          </a:xfrm>
        </p:spPr>
        <p:txBody>
          <a:bodyPr anchor="b"/>
          <a:lstStyle>
            <a:lvl1pPr algn="ctr">
              <a:defRPr sz="6000"/>
            </a:lvl1pPr>
          </a:lstStyle>
          <a:p>
            <a:r>
              <a:rPr lang="sk-SK"/>
              <a:t>Upravte štýly predlohy textu</a:t>
            </a:r>
            <a:endParaRPr lang="en-US"/>
          </a:p>
        </p:txBody>
      </p:sp>
      <p:sp>
        <p:nvSpPr>
          <p:cNvPr id="7" name="Zástupný objekt pre nadpis 1"/>
          <p:cNvSpPr txBox="1">
            <a:spLocks/>
          </p:cNvSpPr>
          <p:nvPr userDrawn="1"/>
        </p:nvSpPr>
        <p:spPr>
          <a:xfrm>
            <a:off x="0" y="6007101"/>
            <a:ext cx="12192000" cy="850900"/>
          </a:xfrm>
          <a:prstGeom prst="rect">
            <a:avLst/>
          </a:prstGeom>
          <a:solidFill>
            <a:schemeClr val="bg1"/>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4400" kern="120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defRPr>
            </a:lvl1pPr>
          </a:lstStyle>
          <a:p>
            <a:endParaRPr lang="en-US" dirty="0"/>
          </a:p>
        </p:txBody>
      </p:sp>
    </p:spTree>
    <p:extLst>
      <p:ext uri="{BB962C8B-B14F-4D97-AF65-F5344CB8AC3E}">
        <p14:creationId xmlns:p14="http://schemas.microsoft.com/office/powerpoint/2010/main" val="1189242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25B99D"/>
          </a:solidFill>
        </p:spPr>
        <p:txBody>
          <a:bodyPr/>
          <a:lstStyle>
            <a:lvl1pPr>
              <a:defRPr>
                <a:solidFill>
                  <a:schemeClr val="bg1"/>
                </a:solidFill>
              </a:defRPr>
            </a:lvl1pPr>
          </a:lstStyle>
          <a:p>
            <a:r>
              <a:rPr lang="sk-SK"/>
              <a:t>Upravte štýly predlohy textu</a:t>
            </a:r>
            <a:endParaRPr lang="en-US"/>
          </a:p>
        </p:txBody>
      </p:sp>
      <p:sp>
        <p:nvSpPr>
          <p:cNvPr id="3" name="Zástupný objekt pre obsah 2"/>
          <p:cNvSpPr>
            <a:spLocks noGrp="1"/>
          </p:cNvSpPr>
          <p:nvPr>
            <p:ph idx="1"/>
          </p:nvPr>
        </p:nvSpPr>
        <p:spPr>
          <a:xfrm>
            <a:off x="838200" y="1219200"/>
            <a:ext cx="10515600" cy="4957763"/>
          </a:xfrm>
        </p:spPr>
        <p:txBody>
          <a:bodyPr/>
          <a:lstStyle/>
          <a:p>
            <a:pPr lvl="0"/>
            <a:r>
              <a:rPr lang="sk-SK"/>
              <a:t>Upraviť štýly predlohy textu</a:t>
            </a:r>
          </a:p>
          <a:p>
            <a:pPr lvl="1"/>
            <a:r>
              <a:rPr lang="sk-SK"/>
              <a:t>Druhá úroveň</a:t>
            </a:r>
          </a:p>
          <a:p>
            <a:pPr lvl="2"/>
            <a:r>
              <a:rPr lang="sk-SK"/>
              <a:t>Tretia úroveň</a:t>
            </a:r>
          </a:p>
          <a:p>
            <a:pPr lvl="3"/>
            <a:r>
              <a:rPr lang="sk-SK"/>
              <a:t>Štvrtá úroveň</a:t>
            </a:r>
          </a:p>
          <a:p>
            <a:pPr lvl="4"/>
            <a:r>
              <a:rPr lang="sk-SK"/>
              <a:t>Piata úroveň</a:t>
            </a:r>
            <a:endParaRPr lang="en-US"/>
          </a:p>
        </p:txBody>
      </p:sp>
      <p:sp>
        <p:nvSpPr>
          <p:cNvPr id="4" name="Zástupný objekt pre dátum 3"/>
          <p:cNvSpPr>
            <a:spLocks noGrp="1"/>
          </p:cNvSpPr>
          <p:nvPr>
            <p:ph type="dt" sz="half" idx="10"/>
          </p:nvPr>
        </p:nvSpPr>
        <p:spPr>
          <a:xfrm>
            <a:off x="838200" y="6356350"/>
            <a:ext cx="2743200" cy="365125"/>
          </a:xfrm>
          <a:prstGeom prst="rect">
            <a:avLst/>
          </a:prstGeom>
        </p:spPr>
        <p:txBody>
          <a:bodyPr/>
          <a:lstStyle/>
          <a:p>
            <a:fld id="{428CAA3D-AA54-4D12-B630-9C3B297AE6EE}" type="datetime1">
              <a:rPr lang="en-US" smtClean="0"/>
              <a:t>6/12/2017</a:t>
            </a:fld>
            <a:endParaRPr lang="en-US"/>
          </a:p>
        </p:txBody>
      </p:sp>
      <p:sp>
        <p:nvSpPr>
          <p:cNvPr id="5" name="Zástupný objekt pre pätu 4"/>
          <p:cNvSpPr>
            <a:spLocks noGrp="1"/>
          </p:cNvSpPr>
          <p:nvPr>
            <p:ph type="ftr" sz="quarter" idx="11"/>
          </p:nvPr>
        </p:nvSpPr>
        <p:spPr/>
        <p:txBody>
          <a:bodyPr/>
          <a:lstStyle/>
          <a:p>
            <a:r>
              <a:rPr lang="en-US"/>
              <a:t>Directional Screens</a:t>
            </a:r>
          </a:p>
        </p:txBody>
      </p:sp>
      <p:sp>
        <p:nvSpPr>
          <p:cNvPr id="6" name="Zástupný objekt pre číslo snímky 5"/>
          <p:cNvSpPr>
            <a:spLocks noGrp="1"/>
          </p:cNvSpPr>
          <p:nvPr>
            <p:ph type="sldNum" sz="quarter" idx="12"/>
          </p:nvPr>
        </p:nvSpPr>
        <p:spPr/>
        <p:txBody>
          <a:bodyPr/>
          <a:lstStyle/>
          <a:p>
            <a:fld id="{096D43F0-CBE1-4D7A-9C80-E1B95AF91C11}" type="slidenum">
              <a:rPr lang="en-US" smtClean="0"/>
              <a:t>‹#›</a:t>
            </a:fld>
            <a:endParaRPr lang="en-US"/>
          </a:p>
        </p:txBody>
      </p:sp>
    </p:spTree>
    <p:extLst>
      <p:ext uri="{BB962C8B-B14F-4D97-AF65-F5344CB8AC3E}">
        <p14:creationId xmlns:p14="http://schemas.microsoft.com/office/powerpoint/2010/main" val="718819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Hlavička sekcie">
    <p:spTree>
      <p:nvGrpSpPr>
        <p:cNvPr id="1" name=""/>
        <p:cNvGrpSpPr/>
        <p:nvPr/>
      </p:nvGrpSpPr>
      <p:grpSpPr>
        <a:xfrm>
          <a:off x="0" y="0"/>
          <a:ext cx="0" cy="0"/>
          <a:chOff x="0" y="0"/>
          <a:chExt cx="0" cy="0"/>
        </a:xfrm>
      </p:grpSpPr>
      <p:sp>
        <p:nvSpPr>
          <p:cNvPr id="2" name="Nadpis 1"/>
          <p:cNvSpPr>
            <a:spLocks noGrp="1"/>
          </p:cNvSpPr>
          <p:nvPr>
            <p:ph type="title"/>
          </p:nvPr>
        </p:nvSpPr>
        <p:spPr>
          <a:xfrm>
            <a:off x="831850" y="1709738"/>
            <a:ext cx="10515600" cy="2852737"/>
          </a:xfrm>
        </p:spPr>
        <p:txBody>
          <a:bodyPr anchor="b"/>
          <a:lstStyle>
            <a:lvl1pPr>
              <a:defRPr sz="6000"/>
            </a:lvl1pPr>
          </a:lstStyle>
          <a:p>
            <a:r>
              <a:rPr lang="sk-SK"/>
              <a:t>Upravte štýly predlohy textu</a:t>
            </a:r>
            <a:endParaRPr lang="en-US"/>
          </a:p>
        </p:txBody>
      </p:sp>
      <p:sp>
        <p:nvSpPr>
          <p:cNvPr id="3" name="Zástupný objekt pre text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sk-SK"/>
              <a:t>Upraviť štýly predlohy textu</a:t>
            </a:r>
          </a:p>
        </p:txBody>
      </p:sp>
      <p:sp>
        <p:nvSpPr>
          <p:cNvPr id="4" name="Zástupný objekt pre dátum 3"/>
          <p:cNvSpPr>
            <a:spLocks noGrp="1"/>
          </p:cNvSpPr>
          <p:nvPr>
            <p:ph type="dt" sz="half" idx="10"/>
          </p:nvPr>
        </p:nvSpPr>
        <p:spPr>
          <a:xfrm>
            <a:off x="838200" y="6356350"/>
            <a:ext cx="2743200" cy="365125"/>
          </a:xfrm>
          <a:prstGeom prst="rect">
            <a:avLst/>
          </a:prstGeom>
        </p:spPr>
        <p:txBody>
          <a:bodyPr/>
          <a:lstStyle/>
          <a:p>
            <a:fld id="{5D53C0F7-3E66-41BE-BDF4-CDC47E079496}" type="datetime1">
              <a:rPr lang="en-US" smtClean="0"/>
              <a:t>6/12/2017</a:t>
            </a:fld>
            <a:endParaRPr lang="en-US"/>
          </a:p>
        </p:txBody>
      </p:sp>
      <p:sp>
        <p:nvSpPr>
          <p:cNvPr id="5" name="Zástupný objekt pre pätu 4"/>
          <p:cNvSpPr>
            <a:spLocks noGrp="1"/>
          </p:cNvSpPr>
          <p:nvPr>
            <p:ph type="ftr" sz="quarter" idx="11"/>
          </p:nvPr>
        </p:nvSpPr>
        <p:spPr/>
        <p:txBody>
          <a:bodyPr/>
          <a:lstStyle/>
          <a:p>
            <a:r>
              <a:rPr lang="en-US"/>
              <a:t>Directional Screens</a:t>
            </a:r>
          </a:p>
        </p:txBody>
      </p:sp>
      <p:sp>
        <p:nvSpPr>
          <p:cNvPr id="6" name="Zástupný objekt pre číslo snímky 5"/>
          <p:cNvSpPr>
            <a:spLocks noGrp="1"/>
          </p:cNvSpPr>
          <p:nvPr>
            <p:ph type="sldNum" sz="quarter" idx="12"/>
          </p:nvPr>
        </p:nvSpPr>
        <p:spPr/>
        <p:txBody>
          <a:bodyPr/>
          <a:lstStyle/>
          <a:p>
            <a:fld id="{096D43F0-CBE1-4D7A-9C80-E1B95AF91C11}" type="slidenum">
              <a:rPr lang="en-US" smtClean="0"/>
              <a:t>‹#›</a:t>
            </a:fld>
            <a:endParaRPr lang="en-US"/>
          </a:p>
        </p:txBody>
      </p:sp>
    </p:spTree>
    <p:extLst>
      <p:ext uri="{BB962C8B-B14F-4D97-AF65-F5344CB8AC3E}">
        <p14:creationId xmlns:p14="http://schemas.microsoft.com/office/powerpoint/2010/main" val="3725892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a:t>Upravte štýly predlohy textu</a:t>
            </a:r>
            <a:endParaRPr lang="en-US"/>
          </a:p>
        </p:txBody>
      </p:sp>
      <p:sp>
        <p:nvSpPr>
          <p:cNvPr id="3" name="Zástupný objekt pre obsah 2"/>
          <p:cNvSpPr>
            <a:spLocks noGrp="1"/>
          </p:cNvSpPr>
          <p:nvPr>
            <p:ph sz="half" idx="1"/>
          </p:nvPr>
        </p:nvSpPr>
        <p:spPr>
          <a:xfrm>
            <a:off x="838200" y="1825625"/>
            <a:ext cx="5181600" cy="4351338"/>
          </a:xfrm>
        </p:spPr>
        <p:txBody>
          <a:bodyPr/>
          <a:lstStyle/>
          <a:p>
            <a:pPr lvl="0"/>
            <a:r>
              <a:rPr lang="sk-SK"/>
              <a:t>Upraviť štýly predlohy textu</a:t>
            </a:r>
          </a:p>
          <a:p>
            <a:pPr lvl="1"/>
            <a:r>
              <a:rPr lang="sk-SK"/>
              <a:t>Druhá úroveň</a:t>
            </a:r>
          </a:p>
          <a:p>
            <a:pPr lvl="2"/>
            <a:r>
              <a:rPr lang="sk-SK"/>
              <a:t>Tretia úroveň</a:t>
            </a:r>
          </a:p>
          <a:p>
            <a:pPr lvl="3"/>
            <a:r>
              <a:rPr lang="sk-SK"/>
              <a:t>Štvrtá úroveň</a:t>
            </a:r>
          </a:p>
          <a:p>
            <a:pPr lvl="4"/>
            <a:r>
              <a:rPr lang="sk-SK"/>
              <a:t>Piata úroveň</a:t>
            </a:r>
            <a:endParaRPr lang="en-US"/>
          </a:p>
        </p:txBody>
      </p:sp>
      <p:sp>
        <p:nvSpPr>
          <p:cNvPr id="4" name="Zástupný objekt pre obsah 3"/>
          <p:cNvSpPr>
            <a:spLocks noGrp="1"/>
          </p:cNvSpPr>
          <p:nvPr>
            <p:ph sz="half" idx="2"/>
          </p:nvPr>
        </p:nvSpPr>
        <p:spPr>
          <a:xfrm>
            <a:off x="6172200" y="1825625"/>
            <a:ext cx="5181600" cy="4351338"/>
          </a:xfrm>
        </p:spPr>
        <p:txBody>
          <a:bodyPr/>
          <a:lstStyle/>
          <a:p>
            <a:pPr lvl="0"/>
            <a:r>
              <a:rPr lang="sk-SK"/>
              <a:t>Upraviť štýly predlohy textu</a:t>
            </a:r>
          </a:p>
          <a:p>
            <a:pPr lvl="1"/>
            <a:r>
              <a:rPr lang="sk-SK"/>
              <a:t>Druhá úroveň</a:t>
            </a:r>
          </a:p>
          <a:p>
            <a:pPr lvl="2"/>
            <a:r>
              <a:rPr lang="sk-SK"/>
              <a:t>Tretia úroveň</a:t>
            </a:r>
          </a:p>
          <a:p>
            <a:pPr lvl="3"/>
            <a:r>
              <a:rPr lang="sk-SK"/>
              <a:t>Štvrtá úroveň</a:t>
            </a:r>
          </a:p>
          <a:p>
            <a:pPr lvl="4"/>
            <a:r>
              <a:rPr lang="sk-SK"/>
              <a:t>Piata úroveň</a:t>
            </a:r>
            <a:endParaRPr lang="en-US"/>
          </a:p>
        </p:txBody>
      </p:sp>
      <p:sp>
        <p:nvSpPr>
          <p:cNvPr id="5" name="Zástupný objekt pre dátum 4"/>
          <p:cNvSpPr>
            <a:spLocks noGrp="1"/>
          </p:cNvSpPr>
          <p:nvPr>
            <p:ph type="dt" sz="half" idx="10"/>
          </p:nvPr>
        </p:nvSpPr>
        <p:spPr>
          <a:xfrm>
            <a:off x="838200" y="6356350"/>
            <a:ext cx="2743200" cy="365125"/>
          </a:xfrm>
          <a:prstGeom prst="rect">
            <a:avLst/>
          </a:prstGeom>
        </p:spPr>
        <p:txBody>
          <a:bodyPr/>
          <a:lstStyle/>
          <a:p>
            <a:fld id="{5AE8C877-80A3-4826-AFD8-092DA0C071AB}" type="datetime1">
              <a:rPr lang="en-US" smtClean="0"/>
              <a:t>6/12/2017</a:t>
            </a:fld>
            <a:endParaRPr lang="en-US"/>
          </a:p>
        </p:txBody>
      </p:sp>
      <p:sp>
        <p:nvSpPr>
          <p:cNvPr id="6" name="Zástupný objekt pre pätu 5"/>
          <p:cNvSpPr>
            <a:spLocks noGrp="1"/>
          </p:cNvSpPr>
          <p:nvPr>
            <p:ph type="ftr" sz="quarter" idx="11"/>
          </p:nvPr>
        </p:nvSpPr>
        <p:spPr/>
        <p:txBody>
          <a:bodyPr/>
          <a:lstStyle/>
          <a:p>
            <a:r>
              <a:rPr lang="en-US"/>
              <a:t>Directional Screens</a:t>
            </a:r>
          </a:p>
        </p:txBody>
      </p:sp>
      <p:sp>
        <p:nvSpPr>
          <p:cNvPr id="7" name="Zástupný objekt pre číslo snímky 6"/>
          <p:cNvSpPr>
            <a:spLocks noGrp="1"/>
          </p:cNvSpPr>
          <p:nvPr>
            <p:ph type="sldNum" sz="quarter" idx="12"/>
          </p:nvPr>
        </p:nvSpPr>
        <p:spPr/>
        <p:txBody>
          <a:bodyPr/>
          <a:lstStyle/>
          <a:p>
            <a:fld id="{096D43F0-CBE1-4D7A-9C80-E1B95AF91C11}" type="slidenum">
              <a:rPr lang="en-US" smtClean="0"/>
              <a:t>‹#›</a:t>
            </a:fld>
            <a:endParaRPr lang="en-US"/>
          </a:p>
        </p:txBody>
      </p:sp>
    </p:spTree>
    <p:extLst>
      <p:ext uri="{BB962C8B-B14F-4D97-AF65-F5344CB8AC3E}">
        <p14:creationId xmlns:p14="http://schemas.microsoft.com/office/powerpoint/2010/main" val="3876304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anie">
    <p:spTree>
      <p:nvGrpSpPr>
        <p:cNvPr id="1" name=""/>
        <p:cNvGrpSpPr/>
        <p:nvPr/>
      </p:nvGrpSpPr>
      <p:grpSpPr>
        <a:xfrm>
          <a:off x="0" y="0"/>
          <a:ext cx="0" cy="0"/>
          <a:chOff x="0" y="0"/>
          <a:chExt cx="0" cy="0"/>
        </a:xfrm>
      </p:grpSpPr>
      <p:sp>
        <p:nvSpPr>
          <p:cNvPr id="2" name="Nadpis 1"/>
          <p:cNvSpPr>
            <a:spLocks noGrp="1"/>
          </p:cNvSpPr>
          <p:nvPr>
            <p:ph type="title"/>
          </p:nvPr>
        </p:nvSpPr>
        <p:spPr>
          <a:xfrm>
            <a:off x="839788" y="365125"/>
            <a:ext cx="10515600" cy="1325563"/>
          </a:xfrm>
        </p:spPr>
        <p:txBody>
          <a:bodyPr/>
          <a:lstStyle/>
          <a:p>
            <a:r>
              <a:rPr lang="sk-SK"/>
              <a:t>Upravte štýly predlohy textu</a:t>
            </a:r>
            <a:endParaRPr lang="en-US"/>
          </a:p>
        </p:txBody>
      </p:sp>
      <p:sp>
        <p:nvSpPr>
          <p:cNvPr id="3" name="Zástupný objekt pre tex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k-SK"/>
              <a:t>Upraviť štýly predlohy textu</a:t>
            </a:r>
          </a:p>
        </p:txBody>
      </p:sp>
      <p:sp>
        <p:nvSpPr>
          <p:cNvPr id="4" name="Zástupný objekt pre obsah 3"/>
          <p:cNvSpPr>
            <a:spLocks noGrp="1"/>
          </p:cNvSpPr>
          <p:nvPr>
            <p:ph sz="half" idx="2"/>
          </p:nvPr>
        </p:nvSpPr>
        <p:spPr>
          <a:xfrm>
            <a:off x="839788" y="2505075"/>
            <a:ext cx="5157787" cy="3684588"/>
          </a:xfrm>
        </p:spPr>
        <p:txBody>
          <a:bodyPr/>
          <a:lstStyle/>
          <a:p>
            <a:pPr lvl="0"/>
            <a:r>
              <a:rPr lang="sk-SK"/>
              <a:t>Upraviť štýly predlohy textu</a:t>
            </a:r>
          </a:p>
          <a:p>
            <a:pPr lvl="1"/>
            <a:r>
              <a:rPr lang="sk-SK"/>
              <a:t>Druhá úroveň</a:t>
            </a:r>
          </a:p>
          <a:p>
            <a:pPr lvl="2"/>
            <a:r>
              <a:rPr lang="sk-SK"/>
              <a:t>Tretia úroveň</a:t>
            </a:r>
          </a:p>
          <a:p>
            <a:pPr lvl="3"/>
            <a:r>
              <a:rPr lang="sk-SK"/>
              <a:t>Štvrtá úroveň</a:t>
            </a:r>
          </a:p>
          <a:p>
            <a:pPr lvl="4"/>
            <a:r>
              <a:rPr lang="sk-SK"/>
              <a:t>Piata úroveň</a:t>
            </a:r>
            <a:endParaRPr lang="en-US"/>
          </a:p>
        </p:txBody>
      </p:sp>
      <p:sp>
        <p:nvSpPr>
          <p:cNvPr id="5" name="Zástupný objekt pre tex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k-SK"/>
              <a:t>Upraviť štýly predlohy textu</a:t>
            </a:r>
          </a:p>
        </p:txBody>
      </p:sp>
      <p:sp>
        <p:nvSpPr>
          <p:cNvPr id="6" name="Zástupný objekt pre obsah 5"/>
          <p:cNvSpPr>
            <a:spLocks noGrp="1"/>
          </p:cNvSpPr>
          <p:nvPr>
            <p:ph sz="quarter" idx="4"/>
          </p:nvPr>
        </p:nvSpPr>
        <p:spPr>
          <a:xfrm>
            <a:off x="6172200" y="2505075"/>
            <a:ext cx="5183188" cy="3684588"/>
          </a:xfrm>
        </p:spPr>
        <p:txBody>
          <a:bodyPr/>
          <a:lstStyle/>
          <a:p>
            <a:pPr lvl="0"/>
            <a:r>
              <a:rPr lang="sk-SK"/>
              <a:t>Upraviť štýly predlohy textu</a:t>
            </a:r>
          </a:p>
          <a:p>
            <a:pPr lvl="1"/>
            <a:r>
              <a:rPr lang="sk-SK"/>
              <a:t>Druhá úroveň</a:t>
            </a:r>
          </a:p>
          <a:p>
            <a:pPr lvl="2"/>
            <a:r>
              <a:rPr lang="sk-SK"/>
              <a:t>Tretia úroveň</a:t>
            </a:r>
          </a:p>
          <a:p>
            <a:pPr lvl="3"/>
            <a:r>
              <a:rPr lang="sk-SK"/>
              <a:t>Štvrtá úroveň</a:t>
            </a:r>
          </a:p>
          <a:p>
            <a:pPr lvl="4"/>
            <a:r>
              <a:rPr lang="sk-SK"/>
              <a:t>Piata úroveň</a:t>
            </a:r>
            <a:endParaRPr lang="en-US"/>
          </a:p>
        </p:txBody>
      </p:sp>
      <p:sp>
        <p:nvSpPr>
          <p:cNvPr id="7" name="Zástupný objekt pre dátum 6"/>
          <p:cNvSpPr>
            <a:spLocks noGrp="1"/>
          </p:cNvSpPr>
          <p:nvPr>
            <p:ph type="dt" sz="half" idx="10"/>
          </p:nvPr>
        </p:nvSpPr>
        <p:spPr>
          <a:xfrm>
            <a:off x="838200" y="6356350"/>
            <a:ext cx="2743200" cy="365125"/>
          </a:xfrm>
          <a:prstGeom prst="rect">
            <a:avLst/>
          </a:prstGeom>
        </p:spPr>
        <p:txBody>
          <a:bodyPr/>
          <a:lstStyle/>
          <a:p>
            <a:fld id="{CB18F4AE-BB8F-48AB-BAB4-568003FD4A66}" type="datetime1">
              <a:rPr lang="en-US" smtClean="0"/>
              <a:t>6/12/2017</a:t>
            </a:fld>
            <a:endParaRPr lang="en-US"/>
          </a:p>
        </p:txBody>
      </p:sp>
      <p:sp>
        <p:nvSpPr>
          <p:cNvPr id="8" name="Zástupný objekt pre pätu 7"/>
          <p:cNvSpPr>
            <a:spLocks noGrp="1"/>
          </p:cNvSpPr>
          <p:nvPr>
            <p:ph type="ftr" sz="quarter" idx="11"/>
          </p:nvPr>
        </p:nvSpPr>
        <p:spPr/>
        <p:txBody>
          <a:bodyPr/>
          <a:lstStyle/>
          <a:p>
            <a:r>
              <a:rPr lang="en-US"/>
              <a:t>Directional Screens</a:t>
            </a:r>
          </a:p>
        </p:txBody>
      </p:sp>
      <p:sp>
        <p:nvSpPr>
          <p:cNvPr id="9" name="Zástupný objekt pre číslo snímky 8"/>
          <p:cNvSpPr>
            <a:spLocks noGrp="1"/>
          </p:cNvSpPr>
          <p:nvPr>
            <p:ph type="sldNum" sz="quarter" idx="12"/>
          </p:nvPr>
        </p:nvSpPr>
        <p:spPr/>
        <p:txBody>
          <a:bodyPr/>
          <a:lstStyle/>
          <a:p>
            <a:fld id="{096D43F0-CBE1-4D7A-9C80-E1B95AF91C11}" type="slidenum">
              <a:rPr lang="en-US" smtClean="0"/>
              <a:t>‹#›</a:t>
            </a:fld>
            <a:endParaRPr lang="en-US"/>
          </a:p>
        </p:txBody>
      </p:sp>
    </p:spTree>
    <p:extLst>
      <p:ext uri="{BB962C8B-B14F-4D97-AF65-F5344CB8AC3E}">
        <p14:creationId xmlns:p14="http://schemas.microsoft.com/office/powerpoint/2010/main" val="1933366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Len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a:t>Upravte štýly predlohy textu</a:t>
            </a:r>
            <a:endParaRPr lang="en-US"/>
          </a:p>
        </p:txBody>
      </p:sp>
      <p:sp>
        <p:nvSpPr>
          <p:cNvPr id="3" name="Zástupný objekt pre dátum 2"/>
          <p:cNvSpPr>
            <a:spLocks noGrp="1"/>
          </p:cNvSpPr>
          <p:nvPr>
            <p:ph type="dt" sz="half" idx="10"/>
          </p:nvPr>
        </p:nvSpPr>
        <p:spPr>
          <a:xfrm>
            <a:off x="838200" y="6356350"/>
            <a:ext cx="2743200" cy="365125"/>
          </a:xfrm>
          <a:prstGeom prst="rect">
            <a:avLst/>
          </a:prstGeom>
        </p:spPr>
        <p:txBody>
          <a:bodyPr/>
          <a:lstStyle/>
          <a:p>
            <a:fld id="{21726160-05DD-4A97-B0D8-47065311866C}" type="datetime1">
              <a:rPr lang="en-US" smtClean="0"/>
              <a:t>6/12/2017</a:t>
            </a:fld>
            <a:endParaRPr lang="en-US"/>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a:t>
            </a:fld>
            <a:endParaRPr lang="en-US"/>
          </a:p>
        </p:txBody>
      </p:sp>
    </p:spTree>
    <p:extLst>
      <p:ext uri="{BB962C8B-B14F-4D97-AF65-F5344CB8AC3E}">
        <p14:creationId xmlns:p14="http://schemas.microsoft.com/office/powerpoint/2010/main" val="3292596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a">
    <p:spTree>
      <p:nvGrpSpPr>
        <p:cNvPr id="1" name=""/>
        <p:cNvGrpSpPr/>
        <p:nvPr/>
      </p:nvGrpSpPr>
      <p:grpSpPr>
        <a:xfrm>
          <a:off x="0" y="0"/>
          <a:ext cx="0" cy="0"/>
          <a:chOff x="0" y="0"/>
          <a:chExt cx="0" cy="0"/>
        </a:xfrm>
      </p:grpSpPr>
      <p:sp>
        <p:nvSpPr>
          <p:cNvPr id="2" name="Zástupný objekt pre dátum 1"/>
          <p:cNvSpPr>
            <a:spLocks noGrp="1"/>
          </p:cNvSpPr>
          <p:nvPr>
            <p:ph type="dt" sz="half" idx="10"/>
          </p:nvPr>
        </p:nvSpPr>
        <p:spPr>
          <a:xfrm>
            <a:off x="838200" y="6356350"/>
            <a:ext cx="2743200" cy="365125"/>
          </a:xfrm>
          <a:prstGeom prst="rect">
            <a:avLst/>
          </a:prstGeom>
        </p:spPr>
        <p:txBody>
          <a:bodyPr/>
          <a:lstStyle/>
          <a:p>
            <a:fld id="{43DD36E4-64C7-45EE-9098-E27D25FA4848}" type="datetime1">
              <a:rPr lang="en-US" smtClean="0"/>
              <a:t>6/12/2017</a:t>
            </a:fld>
            <a:endParaRPr lang="en-US"/>
          </a:p>
        </p:txBody>
      </p:sp>
      <p:sp>
        <p:nvSpPr>
          <p:cNvPr id="3" name="Zástupný objekt pre pätu 2"/>
          <p:cNvSpPr>
            <a:spLocks noGrp="1"/>
          </p:cNvSpPr>
          <p:nvPr>
            <p:ph type="ftr" sz="quarter" idx="11"/>
          </p:nvPr>
        </p:nvSpPr>
        <p:spPr/>
        <p:txBody>
          <a:bodyPr/>
          <a:lstStyle/>
          <a:p>
            <a:r>
              <a:rPr lang="en-US"/>
              <a:t>Directional Screens</a:t>
            </a:r>
          </a:p>
        </p:txBody>
      </p:sp>
      <p:sp>
        <p:nvSpPr>
          <p:cNvPr id="4" name="Zástupný objekt pre číslo snímky 3"/>
          <p:cNvSpPr>
            <a:spLocks noGrp="1"/>
          </p:cNvSpPr>
          <p:nvPr>
            <p:ph type="sldNum" sz="quarter" idx="12"/>
          </p:nvPr>
        </p:nvSpPr>
        <p:spPr/>
        <p:txBody>
          <a:bodyPr/>
          <a:lstStyle/>
          <a:p>
            <a:fld id="{096D43F0-CBE1-4D7A-9C80-E1B95AF91C11}" type="slidenum">
              <a:rPr lang="en-US" smtClean="0"/>
              <a:t>‹#›</a:t>
            </a:fld>
            <a:endParaRPr lang="en-US"/>
          </a:p>
        </p:txBody>
      </p:sp>
    </p:spTree>
    <p:extLst>
      <p:ext uri="{BB962C8B-B14F-4D97-AF65-F5344CB8AC3E}">
        <p14:creationId xmlns:p14="http://schemas.microsoft.com/office/powerpoint/2010/main" val="3501702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popisom">
    <p:spTree>
      <p:nvGrpSpPr>
        <p:cNvPr id="1" name=""/>
        <p:cNvGrpSpPr/>
        <p:nvPr/>
      </p:nvGrpSpPr>
      <p:grpSpPr>
        <a:xfrm>
          <a:off x="0" y="0"/>
          <a:ext cx="0" cy="0"/>
          <a:chOff x="0" y="0"/>
          <a:chExt cx="0" cy="0"/>
        </a:xfrm>
      </p:grpSpPr>
      <p:sp>
        <p:nvSpPr>
          <p:cNvPr id="2" name="Nadpis 1"/>
          <p:cNvSpPr>
            <a:spLocks noGrp="1"/>
          </p:cNvSpPr>
          <p:nvPr>
            <p:ph type="title"/>
          </p:nvPr>
        </p:nvSpPr>
        <p:spPr>
          <a:xfrm>
            <a:off x="839788" y="457200"/>
            <a:ext cx="3932237" cy="1600200"/>
          </a:xfrm>
        </p:spPr>
        <p:txBody>
          <a:bodyPr anchor="b"/>
          <a:lstStyle>
            <a:lvl1pPr>
              <a:defRPr sz="3200"/>
            </a:lvl1pPr>
          </a:lstStyle>
          <a:p>
            <a:r>
              <a:rPr lang="sk-SK"/>
              <a:t>Upravte štýly predlohy textu</a:t>
            </a:r>
            <a:endParaRPr lang="en-US"/>
          </a:p>
        </p:txBody>
      </p:sp>
      <p:sp>
        <p:nvSpPr>
          <p:cNvPr id="3" name="Zástupný objekt pre obsah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sk-SK"/>
              <a:t>Upraviť štýly predlohy textu</a:t>
            </a:r>
          </a:p>
          <a:p>
            <a:pPr lvl="1"/>
            <a:r>
              <a:rPr lang="sk-SK"/>
              <a:t>Druhá úroveň</a:t>
            </a:r>
          </a:p>
          <a:p>
            <a:pPr lvl="2"/>
            <a:r>
              <a:rPr lang="sk-SK"/>
              <a:t>Tretia úroveň</a:t>
            </a:r>
          </a:p>
          <a:p>
            <a:pPr lvl="3"/>
            <a:r>
              <a:rPr lang="sk-SK"/>
              <a:t>Štvrtá úroveň</a:t>
            </a:r>
          </a:p>
          <a:p>
            <a:pPr lvl="4"/>
            <a:r>
              <a:rPr lang="sk-SK"/>
              <a:t>Piata úroveň</a:t>
            </a:r>
            <a:endParaRPr lang="en-US"/>
          </a:p>
        </p:txBody>
      </p:sp>
      <p:sp>
        <p:nvSpPr>
          <p:cNvPr id="4" name="Zástupný objekt pre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sk-SK"/>
              <a:t>Upraviť štýly predlohy textu</a:t>
            </a:r>
          </a:p>
        </p:txBody>
      </p:sp>
      <p:sp>
        <p:nvSpPr>
          <p:cNvPr id="5" name="Zástupný objekt pre dátum 4"/>
          <p:cNvSpPr>
            <a:spLocks noGrp="1"/>
          </p:cNvSpPr>
          <p:nvPr>
            <p:ph type="dt" sz="half" idx="10"/>
          </p:nvPr>
        </p:nvSpPr>
        <p:spPr>
          <a:xfrm>
            <a:off x="838200" y="6356350"/>
            <a:ext cx="2743200" cy="365125"/>
          </a:xfrm>
          <a:prstGeom prst="rect">
            <a:avLst/>
          </a:prstGeom>
        </p:spPr>
        <p:txBody>
          <a:bodyPr/>
          <a:lstStyle/>
          <a:p>
            <a:fld id="{D683FE1D-A4AB-4109-931D-1EDE29311C02}" type="datetime1">
              <a:rPr lang="en-US" smtClean="0"/>
              <a:t>6/12/2017</a:t>
            </a:fld>
            <a:endParaRPr lang="en-US"/>
          </a:p>
        </p:txBody>
      </p:sp>
      <p:sp>
        <p:nvSpPr>
          <p:cNvPr id="6" name="Zástupný objekt pre pätu 5"/>
          <p:cNvSpPr>
            <a:spLocks noGrp="1"/>
          </p:cNvSpPr>
          <p:nvPr>
            <p:ph type="ftr" sz="quarter" idx="11"/>
          </p:nvPr>
        </p:nvSpPr>
        <p:spPr/>
        <p:txBody>
          <a:bodyPr/>
          <a:lstStyle/>
          <a:p>
            <a:r>
              <a:rPr lang="en-US"/>
              <a:t>Directional Screens</a:t>
            </a:r>
          </a:p>
        </p:txBody>
      </p:sp>
      <p:sp>
        <p:nvSpPr>
          <p:cNvPr id="7" name="Zástupný objekt pre číslo snímky 6"/>
          <p:cNvSpPr>
            <a:spLocks noGrp="1"/>
          </p:cNvSpPr>
          <p:nvPr>
            <p:ph type="sldNum" sz="quarter" idx="12"/>
          </p:nvPr>
        </p:nvSpPr>
        <p:spPr/>
        <p:txBody>
          <a:bodyPr/>
          <a:lstStyle/>
          <a:p>
            <a:fld id="{096D43F0-CBE1-4D7A-9C80-E1B95AF91C11}" type="slidenum">
              <a:rPr lang="en-US" smtClean="0"/>
              <a:t>‹#›</a:t>
            </a:fld>
            <a:endParaRPr lang="en-US"/>
          </a:p>
        </p:txBody>
      </p:sp>
    </p:spTree>
    <p:extLst>
      <p:ext uri="{BB962C8B-B14F-4D97-AF65-F5344CB8AC3E}">
        <p14:creationId xmlns:p14="http://schemas.microsoft.com/office/powerpoint/2010/main" val="117944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ok s popisom">
    <p:spTree>
      <p:nvGrpSpPr>
        <p:cNvPr id="1" name=""/>
        <p:cNvGrpSpPr/>
        <p:nvPr/>
      </p:nvGrpSpPr>
      <p:grpSpPr>
        <a:xfrm>
          <a:off x="0" y="0"/>
          <a:ext cx="0" cy="0"/>
          <a:chOff x="0" y="0"/>
          <a:chExt cx="0" cy="0"/>
        </a:xfrm>
      </p:grpSpPr>
      <p:sp>
        <p:nvSpPr>
          <p:cNvPr id="2" name="Nadpis 1"/>
          <p:cNvSpPr>
            <a:spLocks noGrp="1"/>
          </p:cNvSpPr>
          <p:nvPr>
            <p:ph type="title"/>
          </p:nvPr>
        </p:nvSpPr>
        <p:spPr>
          <a:xfrm>
            <a:off x="839788" y="457200"/>
            <a:ext cx="3932237" cy="1600200"/>
          </a:xfrm>
        </p:spPr>
        <p:txBody>
          <a:bodyPr anchor="b"/>
          <a:lstStyle>
            <a:lvl1pPr>
              <a:defRPr sz="3200"/>
            </a:lvl1pPr>
          </a:lstStyle>
          <a:p>
            <a:r>
              <a:rPr lang="sk-SK"/>
              <a:t>Upravte štýly predlohy textu</a:t>
            </a:r>
            <a:endParaRPr lang="en-US"/>
          </a:p>
        </p:txBody>
      </p:sp>
      <p:sp>
        <p:nvSpPr>
          <p:cNvPr id="3" name="Zástupný objekt pre obrázok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Zástupný objekt pre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sk-SK"/>
              <a:t>Upraviť štýly predlohy textu</a:t>
            </a:r>
          </a:p>
        </p:txBody>
      </p:sp>
      <p:sp>
        <p:nvSpPr>
          <p:cNvPr id="5" name="Zástupný objekt pre dátum 4"/>
          <p:cNvSpPr>
            <a:spLocks noGrp="1"/>
          </p:cNvSpPr>
          <p:nvPr>
            <p:ph type="dt" sz="half" idx="10"/>
          </p:nvPr>
        </p:nvSpPr>
        <p:spPr>
          <a:xfrm>
            <a:off x="838200" y="6356350"/>
            <a:ext cx="2743200" cy="365125"/>
          </a:xfrm>
          <a:prstGeom prst="rect">
            <a:avLst/>
          </a:prstGeom>
        </p:spPr>
        <p:txBody>
          <a:bodyPr/>
          <a:lstStyle/>
          <a:p>
            <a:fld id="{E9B3D1DE-16A1-4241-B1DC-5F038D45F91C}" type="datetime1">
              <a:rPr lang="en-US" smtClean="0"/>
              <a:t>6/12/2017</a:t>
            </a:fld>
            <a:endParaRPr lang="en-US"/>
          </a:p>
        </p:txBody>
      </p:sp>
      <p:sp>
        <p:nvSpPr>
          <p:cNvPr id="6" name="Zástupný objekt pre pätu 5"/>
          <p:cNvSpPr>
            <a:spLocks noGrp="1"/>
          </p:cNvSpPr>
          <p:nvPr>
            <p:ph type="ftr" sz="quarter" idx="11"/>
          </p:nvPr>
        </p:nvSpPr>
        <p:spPr/>
        <p:txBody>
          <a:bodyPr/>
          <a:lstStyle/>
          <a:p>
            <a:r>
              <a:rPr lang="en-US"/>
              <a:t>Directional Screens</a:t>
            </a:r>
          </a:p>
        </p:txBody>
      </p:sp>
      <p:sp>
        <p:nvSpPr>
          <p:cNvPr id="7" name="Zástupný objekt pre číslo snímky 6"/>
          <p:cNvSpPr>
            <a:spLocks noGrp="1"/>
          </p:cNvSpPr>
          <p:nvPr>
            <p:ph type="sldNum" sz="quarter" idx="12"/>
          </p:nvPr>
        </p:nvSpPr>
        <p:spPr/>
        <p:txBody>
          <a:bodyPr/>
          <a:lstStyle/>
          <a:p>
            <a:fld id="{096D43F0-CBE1-4D7A-9C80-E1B95AF91C11}" type="slidenum">
              <a:rPr lang="en-US" smtClean="0"/>
              <a:t>‹#›</a:t>
            </a:fld>
            <a:endParaRPr lang="en-US"/>
          </a:p>
        </p:txBody>
      </p:sp>
    </p:spTree>
    <p:extLst>
      <p:ext uri="{BB962C8B-B14F-4D97-AF65-F5344CB8AC3E}">
        <p14:creationId xmlns:p14="http://schemas.microsoft.com/office/powerpoint/2010/main" val="3908074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z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sk-SK"/>
              <a:t>Upravte štýly predlohy textu</a:t>
            </a:r>
            <a:endParaRPr lang="en-US"/>
          </a:p>
        </p:txBody>
      </p:sp>
      <p:sp>
        <p:nvSpPr>
          <p:cNvPr id="3" name="Zástupný objekt pre zvislý text 2"/>
          <p:cNvSpPr>
            <a:spLocks noGrp="1"/>
          </p:cNvSpPr>
          <p:nvPr>
            <p:ph type="body" orient="vert" idx="1"/>
          </p:nvPr>
        </p:nvSpPr>
        <p:spPr/>
        <p:txBody>
          <a:bodyPr vert="eaVert"/>
          <a:lstStyle/>
          <a:p>
            <a:pPr lvl="0"/>
            <a:r>
              <a:rPr lang="sk-SK"/>
              <a:t>Upraviť štýly predlohy textu</a:t>
            </a:r>
          </a:p>
          <a:p>
            <a:pPr lvl="1"/>
            <a:r>
              <a:rPr lang="sk-SK"/>
              <a:t>Druhá úroveň</a:t>
            </a:r>
          </a:p>
          <a:p>
            <a:pPr lvl="2"/>
            <a:r>
              <a:rPr lang="sk-SK"/>
              <a:t>Tretia úroveň</a:t>
            </a:r>
          </a:p>
          <a:p>
            <a:pPr lvl="3"/>
            <a:r>
              <a:rPr lang="sk-SK"/>
              <a:t>Štvrtá úroveň</a:t>
            </a:r>
          </a:p>
          <a:p>
            <a:pPr lvl="4"/>
            <a:r>
              <a:rPr lang="sk-SK"/>
              <a:t>Piata úroveň</a:t>
            </a:r>
            <a:endParaRPr lang="en-US"/>
          </a:p>
        </p:txBody>
      </p:sp>
      <p:sp>
        <p:nvSpPr>
          <p:cNvPr id="4" name="Zástupný objekt pre dátum 3"/>
          <p:cNvSpPr>
            <a:spLocks noGrp="1"/>
          </p:cNvSpPr>
          <p:nvPr>
            <p:ph type="dt" sz="half" idx="10"/>
          </p:nvPr>
        </p:nvSpPr>
        <p:spPr>
          <a:xfrm>
            <a:off x="838200" y="6356350"/>
            <a:ext cx="2743200" cy="365125"/>
          </a:xfrm>
          <a:prstGeom prst="rect">
            <a:avLst/>
          </a:prstGeom>
        </p:spPr>
        <p:txBody>
          <a:bodyPr/>
          <a:lstStyle/>
          <a:p>
            <a:fld id="{6DFE1381-4B14-4429-9543-6677C4DBB8F2}" type="datetime1">
              <a:rPr lang="en-US" smtClean="0"/>
              <a:t>6/12/2017</a:t>
            </a:fld>
            <a:endParaRPr lang="en-US"/>
          </a:p>
        </p:txBody>
      </p:sp>
      <p:sp>
        <p:nvSpPr>
          <p:cNvPr id="5" name="Zástupný objekt pre pätu 4"/>
          <p:cNvSpPr>
            <a:spLocks noGrp="1"/>
          </p:cNvSpPr>
          <p:nvPr>
            <p:ph type="ftr" sz="quarter" idx="11"/>
          </p:nvPr>
        </p:nvSpPr>
        <p:spPr/>
        <p:txBody>
          <a:bodyPr/>
          <a:lstStyle/>
          <a:p>
            <a:r>
              <a:rPr lang="en-US"/>
              <a:t>Directional Screens</a:t>
            </a:r>
          </a:p>
        </p:txBody>
      </p:sp>
      <p:sp>
        <p:nvSpPr>
          <p:cNvPr id="6" name="Zástupný objekt pre číslo snímky 5"/>
          <p:cNvSpPr>
            <a:spLocks noGrp="1"/>
          </p:cNvSpPr>
          <p:nvPr>
            <p:ph type="sldNum" sz="quarter" idx="12"/>
          </p:nvPr>
        </p:nvSpPr>
        <p:spPr/>
        <p:txBody>
          <a:bodyPr/>
          <a:lstStyle/>
          <a:p>
            <a:fld id="{096D43F0-CBE1-4D7A-9C80-E1B95AF91C11}" type="slidenum">
              <a:rPr lang="en-US" smtClean="0"/>
              <a:t>‹#›</a:t>
            </a:fld>
            <a:endParaRPr lang="en-US"/>
          </a:p>
        </p:txBody>
      </p:sp>
    </p:spTree>
    <p:extLst>
      <p:ext uri="{BB962C8B-B14F-4D97-AF65-F5344CB8AC3E}">
        <p14:creationId xmlns:p14="http://schemas.microsoft.com/office/powerpoint/2010/main" val="1755740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Zvislý nadpis a text">
    <p:spTree>
      <p:nvGrpSpPr>
        <p:cNvPr id="1" name=""/>
        <p:cNvGrpSpPr/>
        <p:nvPr/>
      </p:nvGrpSpPr>
      <p:grpSpPr>
        <a:xfrm>
          <a:off x="0" y="0"/>
          <a:ext cx="0" cy="0"/>
          <a:chOff x="0" y="0"/>
          <a:chExt cx="0" cy="0"/>
        </a:xfrm>
      </p:grpSpPr>
      <p:sp>
        <p:nvSpPr>
          <p:cNvPr id="2" name="Zvislý nadpis 1"/>
          <p:cNvSpPr>
            <a:spLocks noGrp="1"/>
          </p:cNvSpPr>
          <p:nvPr>
            <p:ph type="title" orient="vert"/>
          </p:nvPr>
        </p:nvSpPr>
        <p:spPr>
          <a:xfrm>
            <a:off x="8724900" y="365125"/>
            <a:ext cx="2628900" cy="5811838"/>
          </a:xfrm>
        </p:spPr>
        <p:txBody>
          <a:bodyPr vert="eaVert"/>
          <a:lstStyle/>
          <a:p>
            <a:r>
              <a:rPr lang="sk-SK"/>
              <a:t>Upravte štýly predlohy textu</a:t>
            </a:r>
            <a:endParaRPr lang="en-US"/>
          </a:p>
        </p:txBody>
      </p:sp>
      <p:sp>
        <p:nvSpPr>
          <p:cNvPr id="3" name="Zástupný objekt pre zvislý text 2"/>
          <p:cNvSpPr>
            <a:spLocks noGrp="1"/>
          </p:cNvSpPr>
          <p:nvPr>
            <p:ph type="body" orient="vert" idx="1"/>
          </p:nvPr>
        </p:nvSpPr>
        <p:spPr>
          <a:xfrm>
            <a:off x="838200" y="365125"/>
            <a:ext cx="7734300" cy="5811838"/>
          </a:xfrm>
        </p:spPr>
        <p:txBody>
          <a:bodyPr vert="eaVert"/>
          <a:lstStyle/>
          <a:p>
            <a:pPr lvl="0"/>
            <a:r>
              <a:rPr lang="sk-SK"/>
              <a:t>Upraviť štýly predlohy textu</a:t>
            </a:r>
          </a:p>
          <a:p>
            <a:pPr lvl="1"/>
            <a:r>
              <a:rPr lang="sk-SK"/>
              <a:t>Druhá úroveň</a:t>
            </a:r>
          </a:p>
          <a:p>
            <a:pPr lvl="2"/>
            <a:r>
              <a:rPr lang="sk-SK"/>
              <a:t>Tretia úroveň</a:t>
            </a:r>
          </a:p>
          <a:p>
            <a:pPr lvl="3"/>
            <a:r>
              <a:rPr lang="sk-SK"/>
              <a:t>Štvrtá úroveň</a:t>
            </a:r>
          </a:p>
          <a:p>
            <a:pPr lvl="4"/>
            <a:r>
              <a:rPr lang="sk-SK"/>
              <a:t>Piata úroveň</a:t>
            </a:r>
            <a:endParaRPr lang="en-US"/>
          </a:p>
        </p:txBody>
      </p:sp>
      <p:sp>
        <p:nvSpPr>
          <p:cNvPr id="4" name="Zástupný objekt pre dátum 3"/>
          <p:cNvSpPr>
            <a:spLocks noGrp="1"/>
          </p:cNvSpPr>
          <p:nvPr>
            <p:ph type="dt" sz="half" idx="10"/>
          </p:nvPr>
        </p:nvSpPr>
        <p:spPr>
          <a:xfrm>
            <a:off x="838200" y="6356350"/>
            <a:ext cx="2743200" cy="365125"/>
          </a:xfrm>
          <a:prstGeom prst="rect">
            <a:avLst/>
          </a:prstGeom>
        </p:spPr>
        <p:txBody>
          <a:bodyPr/>
          <a:lstStyle/>
          <a:p>
            <a:fld id="{B55174FD-135B-45E1-96CA-8DACA02F3DD0}" type="datetime1">
              <a:rPr lang="en-US" smtClean="0"/>
              <a:t>6/12/2017</a:t>
            </a:fld>
            <a:endParaRPr lang="en-US"/>
          </a:p>
        </p:txBody>
      </p:sp>
      <p:sp>
        <p:nvSpPr>
          <p:cNvPr id="5" name="Zástupný objekt pre pätu 4"/>
          <p:cNvSpPr>
            <a:spLocks noGrp="1"/>
          </p:cNvSpPr>
          <p:nvPr>
            <p:ph type="ftr" sz="quarter" idx="11"/>
          </p:nvPr>
        </p:nvSpPr>
        <p:spPr/>
        <p:txBody>
          <a:bodyPr/>
          <a:lstStyle/>
          <a:p>
            <a:r>
              <a:rPr lang="en-US"/>
              <a:t>Directional Screens</a:t>
            </a:r>
          </a:p>
        </p:txBody>
      </p:sp>
      <p:sp>
        <p:nvSpPr>
          <p:cNvPr id="6" name="Zástupný objekt pre číslo snímky 5"/>
          <p:cNvSpPr>
            <a:spLocks noGrp="1"/>
          </p:cNvSpPr>
          <p:nvPr>
            <p:ph type="sldNum" sz="quarter" idx="12"/>
          </p:nvPr>
        </p:nvSpPr>
        <p:spPr/>
        <p:txBody>
          <a:bodyPr/>
          <a:lstStyle/>
          <a:p>
            <a:fld id="{096D43F0-CBE1-4D7A-9C80-E1B95AF91C11}" type="slidenum">
              <a:rPr lang="en-US" smtClean="0"/>
              <a:t>‹#›</a:t>
            </a:fld>
            <a:endParaRPr lang="en-US"/>
          </a:p>
        </p:txBody>
      </p:sp>
    </p:spTree>
    <p:extLst>
      <p:ext uri="{BB962C8B-B14F-4D97-AF65-F5344CB8AC3E}">
        <p14:creationId xmlns:p14="http://schemas.microsoft.com/office/powerpoint/2010/main" val="2013750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Zástupný objekt pre nadpis 1"/>
          <p:cNvSpPr txBox="1">
            <a:spLocks/>
          </p:cNvSpPr>
          <p:nvPr userDrawn="1"/>
        </p:nvSpPr>
        <p:spPr>
          <a:xfrm>
            <a:off x="0" y="6456361"/>
            <a:ext cx="12192000" cy="401639"/>
          </a:xfrm>
          <a:prstGeom prst="rect">
            <a:avLst/>
          </a:prstGeom>
          <a:solidFill>
            <a:srgbClr val="166C5C"/>
          </a:solidFill>
          <a:effectLst>
            <a:outerShdw blurRad="50800" dist="25400" dir="16200000" rotWithShape="0">
              <a:prstClr val="black">
                <a:alpha val="40000"/>
              </a:prstClr>
            </a:outerShdw>
          </a:effectLst>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defRPr>
            </a:lvl1pPr>
          </a:lstStyle>
          <a:p>
            <a:endParaRPr lang="en-US" dirty="0"/>
          </a:p>
        </p:txBody>
      </p:sp>
      <p:sp>
        <p:nvSpPr>
          <p:cNvPr id="2" name="Zástupný objekt pre nadpis 1"/>
          <p:cNvSpPr>
            <a:spLocks noGrp="1"/>
          </p:cNvSpPr>
          <p:nvPr>
            <p:ph type="title"/>
          </p:nvPr>
        </p:nvSpPr>
        <p:spPr>
          <a:xfrm>
            <a:off x="0" y="0"/>
            <a:ext cx="12192000" cy="904875"/>
          </a:xfrm>
          <a:prstGeom prst="rect">
            <a:avLst/>
          </a:prstGeom>
          <a:solidFill>
            <a:srgbClr val="8CE8D6"/>
          </a:solidFill>
          <a:ln>
            <a:noFill/>
          </a:ln>
          <a:effectLst>
            <a:outerShdw blurRad="50800" dist="25400" dir="5400000" algn="t" rotWithShape="0">
              <a:prstClr val="black">
                <a:alpha val="40000"/>
              </a:prstClr>
            </a:outerShdw>
          </a:effectLst>
        </p:spPr>
        <p:txBody>
          <a:bodyPr vert="horz" lIns="91440" tIns="45720" rIns="91440" bIns="45720" rtlCol="0" anchor="ctr">
            <a:normAutofit/>
          </a:bodyPr>
          <a:lstStyle/>
          <a:p>
            <a:r>
              <a:rPr lang="sk-SK" dirty="0"/>
              <a:t>Upravte štýly predlohy textu</a:t>
            </a:r>
            <a:endParaRPr lang="en-US" dirty="0"/>
          </a:p>
        </p:txBody>
      </p:sp>
      <p:sp>
        <p:nvSpPr>
          <p:cNvPr id="3" name="Zástupný objekt pre text 2"/>
          <p:cNvSpPr>
            <a:spLocks noGrp="1"/>
          </p:cNvSpPr>
          <p:nvPr>
            <p:ph type="body" idx="1"/>
          </p:nvPr>
        </p:nvSpPr>
        <p:spPr>
          <a:xfrm>
            <a:off x="838200" y="1363287"/>
            <a:ext cx="10515600" cy="4738255"/>
          </a:xfrm>
          <a:prstGeom prst="rect">
            <a:avLst/>
          </a:prstGeom>
        </p:spPr>
        <p:txBody>
          <a:bodyPr vert="horz" lIns="91440" tIns="45720" rIns="91440" bIns="45720" rtlCol="0">
            <a:normAutofit/>
          </a:bodyPr>
          <a:lstStyle/>
          <a:p>
            <a:pPr lvl="0"/>
            <a:r>
              <a:rPr lang="sk-SK" dirty="0"/>
              <a:t>Upraviť štýly predlohy textu</a:t>
            </a:r>
          </a:p>
          <a:p>
            <a:pPr lvl="1"/>
            <a:r>
              <a:rPr lang="sk-SK" dirty="0"/>
              <a:t>Druhá úroveň</a:t>
            </a:r>
          </a:p>
          <a:p>
            <a:pPr lvl="2"/>
            <a:r>
              <a:rPr lang="sk-SK" dirty="0"/>
              <a:t>Tretia úroveň</a:t>
            </a:r>
          </a:p>
          <a:p>
            <a:pPr lvl="3"/>
            <a:r>
              <a:rPr lang="sk-SK" dirty="0"/>
              <a:t>Štvrtá úroveň</a:t>
            </a:r>
          </a:p>
          <a:p>
            <a:pPr lvl="4"/>
            <a:r>
              <a:rPr lang="sk-SK" dirty="0"/>
              <a:t>Piata úroveň</a:t>
            </a:r>
            <a:endParaRPr lang="en-US" dirty="0"/>
          </a:p>
        </p:txBody>
      </p:sp>
      <p:sp>
        <p:nvSpPr>
          <p:cNvPr id="5" name="Zástupný objekt pre pätu 4"/>
          <p:cNvSpPr>
            <a:spLocks noGrp="1"/>
          </p:cNvSpPr>
          <p:nvPr>
            <p:ph type="ftr" sz="quarter" idx="3"/>
          </p:nvPr>
        </p:nvSpPr>
        <p:spPr>
          <a:xfrm>
            <a:off x="0" y="6456361"/>
            <a:ext cx="4114800" cy="401639"/>
          </a:xfrm>
          <a:prstGeom prst="rect">
            <a:avLst/>
          </a:prstGeom>
        </p:spPr>
        <p:txBody>
          <a:bodyPr vert="horz" lIns="91440" tIns="45720" rIns="91440" bIns="45720" rtlCol="0" anchor="ctr"/>
          <a:lstStyle>
            <a:lvl1pPr algn="l">
              <a:defRPr sz="120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defRPr>
            </a:lvl1pPr>
          </a:lstStyle>
          <a:p>
            <a:r>
              <a:rPr lang="en-US" dirty="0"/>
              <a:t>Directional Screens</a:t>
            </a:r>
          </a:p>
        </p:txBody>
      </p:sp>
      <p:sp>
        <p:nvSpPr>
          <p:cNvPr id="6" name="Zástupný objekt pre číslo snímky 5"/>
          <p:cNvSpPr>
            <a:spLocks noGrp="1"/>
          </p:cNvSpPr>
          <p:nvPr>
            <p:ph type="sldNum" sz="quarter" idx="4"/>
          </p:nvPr>
        </p:nvSpPr>
        <p:spPr>
          <a:xfrm>
            <a:off x="9448800" y="6456362"/>
            <a:ext cx="2743200" cy="401638"/>
          </a:xfrm>
          <a:prstGeom prst="rect">
            <a:avLst/>
          </a:prstGeom>
        </p:spPr>
        <p:txBody>
          <a:bodyPr vert="horz" lIns="91440" tIns="45720" rIns="91440" bIns="45720" rtlCol="0" anchor="ctr"/>
          <a:lstStyle>
            <a:lvl1pPr algn="r">
              <a:defRPr sz="120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defRPr>
            </a:lvl1pPr>
          </a:lstStyle>
          <a:p>
            <a:fld id="{096D43F0-CBE1-4D7A-9C80-E1B95AF91C11}" type="slidenum">
              <a:rPr lang="en-US" smtClean="0"/>
              <a:pPr/>
              <a:t>‹#›</a:t>
            </a:fld>
            <a:endParaRPr lang="en-US" dirty="0"/>
          </a:p>
        </p:txBody>
      </p:sp>
    </p:spTree>
    <p:extLst>
      <p:ext uri="{BB962C8B-B14F-4D97-AF65-F5344CB8AC3E}">
        <p14:creationId xmlns:p14="http://schemas.microsoft.com/office/powerpoint/2010/main" val="39261860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ctr" defTabSz="914400" rtl="0" eaLnBrk="1" latinLnBrk="0" hangingPunct="1">
        <a:lnSpc>
          <a:spcPct val="90000"/>
        </a:lnSpc>
        <a:spcBef>
          <a:spcPct val="0"/>
        </a:spcBef>
        <a:buNone/>
        <a:defRPr sz="4400" kern="120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oleObject" Target="../embeddings/oleObject1.bin"/><Relationship Id="rId3" Type="http://schemas.openxmlformats.org/officeDocument/2006/relationships/notesSlide" Target="../notesSlides/notesSlide1.xml"/><Relationship Id="rId7" Type="http://schemas.openxmlformats.org/officeDocument/2006/relationships/image" Target="../media/image5.png"/><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6.png"/><Relationship Id="rId4" Type="http://schemas.openxmlformats.org/officeDocument/2006/relationships/image" Target="../media/image2.png"/><Relationship Id="rId9" Type="http://schemas.openxmlformats.org/officeDocument/2006/relationships/image" Target="../media/image1.wmf"/></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0.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301.png"/><Relationship Id="rId4" Type="http://schemas.openxmlformats.org/officeDocument/2006/relationships/image" Target="../media/image290.png"/></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301.png"/><Relationship Id="rId4" Type="http://schemas.openxmlformats.org/officeDocument/2006/relationships/image" Target="../media/image31.png"/></Relationships>
</file>

<file path=ppt/slides/_rels/slide28.xml.rels><?xml version="1.0" encoding="UTF-8" standalone="yes"?>
<Relationships xmlns="http://schemas.openxmlformats.org/package/2006/relationships"><Relationship Id="rId3" Type="http://schemas.openxmlformats.org/officeDocument/2006/relationships/image" Target="../media/image311.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avi"/><Relationship Id="rId1" Type="http://schemas.microsoft.com/office/2007/relationships/media" Target="../media/media4.avi"/><Relationship Id="rId5" Type="http://schemas.openxmlformats.org/officeDocument/2006/relationships/image" Target="../media/image29.png"/><Relationship Id="rId4" Type="http://schemas.openxmlformats.org/officeDocument/2006/relationships/notesSlide" Target="../notesSlides/notesSlide31.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35.xml.rels><?xml version="1.0" encoding="UTF-8" standalone="yes"?>
<Relationships xmlns="http://schemas.openxmlformats.org/package/2006/relationships"><Relationship Id="rId8" Type="http://schemas.openxmlformats.org/officeDocument/2006/relationships/notesSlide" Target="../notesSlides/notesSlide34.xml"/><Relationship Id="rId3" Type="http://schemas.microsoft.com/office/2007/relationships/media" Target="../media/media6.avi"/><Relationship Id="rId7" Type="http://schemas.openxmlformats.org/officeDocument/2006/relationships/slideLayout" Target="../slideLayouts/slideLayout2.xml"/><Relationship Id="rId12" Type="http://schemas.openxmlformats.org/officeDocument/2006/relationships/image" Target="../media/image40.png"/><Relationship Id="rId2" Type="http://schemas.openxmlformats.org/officeDocument/2006/relationships/video" Target="../media/media5.avi"/><Relationship Id="rId1" Type="http://schemas.microsoft.com/office/2007/relationships/media" Target="../media/media5.avi"/><Relationship Id="rId6" Type="http://schemas.openxmlformats.org/officeDocument/2006/relationships/video" Target="../media/media7.avi"/><Relationship Id="rId11" Type="http://schemas.openxmlformats.org/officeDocument/2006/relationships/image" Target="../media/image39.png"/><Relationship Id="rId5" Type="http://schemas.microsoft.com/office/2007/relationships/media" Target="../media/media7.avi"/><Relationship Id="rId10" Type="http://schemas.openxmlformats.org/officeDocument/2006/relationships/image" Target="../media/image38.png"/><Relationship Id="rId4" Type="http://schemas.openxmlformats.org/officeDocument/2006/relationships/video" Target="../media/media6.avi"/><Relationship Id="rId9" Type="http://schemas.openxmlformats.org/officeDocument/2006/relationships/image" Target="../media/image37.png"/></Relationships>
</file>

<file path=ppt/slides/_rels/slide36.xml.rels><?xml version="1.0" encoding="UTF-8" standalone="yes"?>
<Relationships xmlns="http://schemas.openxmlformats.org/package/2006/relationships"><Relationship Id="rId8" Type="http://schemas.openxmlformats.org/officeDocument/2006/relationships/image" Target="../media/image420.png"/><Relationship Id="rId3" Type="http://schemas.openxmlformats.org/officeDocument/2006/relationships/image" Target="../media/image41.png"/><Relationship Id="rId7" Type="http://schemas.openxmlformats.org/officeDocument/2006/relationships/image" Target="../media/image410.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 Id="rId9" Type="http://schemas.openxmlformats.org/officeDocument/2006/relationships/image" Target="../media/image430.png"/></Relationships>
</file>

<file path=ppt/slides/_rels/slide3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9.jpeg"/></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27.png"/></Relationships>
</file>

<file path=ppt/slides/_rels/slide4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27.png"/></Relationships>
</file>

<file path=ppt/slides/_rels/slide4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27.png"/></Relationships>
</file>

<file path=ppt/slides/_rels/slide4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27.png"/></Relationships>
</file>

<file path=ppt/slides/_rels/slide4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image" Target="../media/image310.png"/><Relationship Id="rId4" Type="http://schemas.openxmlformats.org/officeDocument/2006/relationships/image" Target="../media/image300.png"/></Relationships>
</file>

<file path=ppt/slides/_rels/slide4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45.xml"/><Relationship Id="rId1" Type="http://schemas.openxmlformats.org/officeDocument/2006/relationships/slideLayout" Target="../slideLayouts/slideLayout2.xml"/><Relationship Id="rId5" Type="http://schemas.openxmlformats.org/officeDocument/2006/relationships/image" Target="../media/image52.emf"/><Relationship Id="rId4" Type="http://schemas.openxmlformats.org/officeDocument/2006/relationships/image" Target="../media/image51.emf"/></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53.png"/><Relationship Id="rId4" Type="http://schemas.openxmlformats.org/officeDocument/2006/relationships/notesSlide" Target="../notesSlides/notesSlide46.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54.png"/><Relationship Id="rId4" Type="http://schemas.openxmlformats.org/officeDocument/2006/relationships/notesSlide" Target="../notesSlides/notesSlide47.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55.png"/><Relationship Id="rId4" Type="http://schemas.openxmlformats.org/officeDocument/2006/relationships/notesSlide" Target="../notesSlides/notesSlide48.xml"/></Relationships>
</file>

<file path=ppt/slides/_rels/slide5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56.png"/><Relationship Id="rId4" Type="http://schemas.openxmlformats.org/officeDocument/2006/relationships/notesSlide" Target="../notesSlides/notesSlide50.xml"/></Relationships>
</file>

<file path=ppt/slides/_rels/slide5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s>
</file>

<file path=ppt/slides/_rels/slide5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4.xml"/><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5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55.xml"/><Relationship Id="rId1" Type="http://schemas.openxmlformats.org/officeDocument/2006/relationships/slideLayout" Target="../slideLayouts/slideLayout2.xml"/><Relationship Id="rId4" Type="http://schemas.openxmlformats.org/officeDocument/2006/relationships/image" Target="../media/image66.png"/></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67.png"/><Relationship Id="rId4" Type="http://schemas.openxmlformats.org/officeDocument/2006/relationships/notesSlide" Target="../notesSlides/notesSlide56.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68.png"/><Relationship Id="rId4" Type="http://schemas.openxmlformats.org/officeDocument/2006/relationships/notesSlide" Target="../notesSlides/notesSlide57.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69.png"/><Relationship Id="rId4" Type="http://schemas.openxmlformats.org/officeDocument/2006/relationships/notesSlide" Target="../notesSlides/notesSlide58.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8" Type="http://schemas.openxmlformats.org/officeDocument/2006/relationships/image" Target="../media/image74.jpeg"/><Relationship Id="rId3" Type="http://schemas.openxmlformats.org/officeDocument/2006/relationships/slideLayout" Target="../slideLayouts/slideLayout2.xml"/><Relationship Id="rId7" Type="http://schemas.openxmlformats.org/officeDocument/2006/relationships/image" Target="../media/image73.jpeg"/><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72.png"/><Relationship Id="rId5" Type="http://schemas.openxmlformats.org/officeDocument/2006/relationships/image" Target="../media/image71.jpeg"/><Relationship Id="rId10" Type="http://schemas.openxmlformats.org/officeDocument/2006/relationships/image" Target="../media/image75.jpeg"/><Relationship Id="rId4" Type="http://schemas.openxmlformats.org/officeDocument/2006/relationships/image" Target="../media/image70.jpeg"/><Relationship Id="rId9" Type="http://schemas.openxmlformats.org/officeDocument/2006/relationships/image" Target="../media/image6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524000" y="1457221"/>
            <a:ext cx="9144000" cy="1036741"/>
          </a:xfrm>
          <a:solidFill>
            <a:schemeClr val="bg1"/>
          </a:solidFill>
          <a:effectLst/>
        </p:spPr>
        <p:txBody>
          <a:bodyPr/>
          <a:lstStyle/>
          <a:p>
            <a:r>
              <a:rPr lang="en-US" dirty="0"/>
              <a:t>Directional Screens</a:t>
            </a:r>
          </a:p>
        </p:txBody>
      </p:sp>
      <p:sp>
        <p:nvSpPr>
          <p:cNvPr id="4" name="Zástupný objekt pre pätu 3"/>
          <p:cNvSpPr>
            <a:spLocks noGrp="1"/>
          </p:cNvSpPr>
          <p:nvPr>
            <p:ph type="ftr" sz="quarter" idx="4294967295"/>
          </p:nvPr>
        </p:nvSpPr>
        <p:spPr>
          <a:xfrm>
            <a:off x="0" y="6456361"/>
            <a:ext cx="4114800" cy="401639"/>
          </a:xfrm>
        </p:spPr>
        <p:txBody>
          <a:bodyPr/>
          <a:lstStyle/>
          <a:p>
            <a:r>
              <a:rPr lang="en-US"/>
              <a:t>Directional Screens</a:t>
            </a:r>
          </a:p>
        </p:txBody>
      </p:sp>
      <p:sp>
        <p:nvSpPr>
          <p:cNvPr id="5" name="Zástupný objekt pre číslo snímky 4"/>
          <p:cNvSpPr>
            <a:spLocks noGrp="1"/>
          </p:cNvSpPr>
          <p:nvPr>
            <p:ph type="sldNum" sz="quarter" idx="4294967295"/>
          </p:nvPr>
        </p:nvSpPr>
        <p:spPr>
          <a:xfrm>
            <a:off x="9448800" y="6456362"/>
            <a:ext cx="2743200" cy="401638"/>
          </a:xfrm>
        </p:spPr>
        <p:txBody>
          <a:bodyPr/>
          <a:lstStyle/>
          <a:p>
            <a:fld id="{096D43F0-CBE1-4D7A-9C80-E1B95AF91C11}" type="slidenum">
              <a:rPr lang="en-US" smtClean="0"/>
              <a:t>1</a:t>
            </a:fld>
            <a:endParaRPr lang="en-US" dirty="0"/>
          </a:p>
        </p:txBody>
      </p:sp>
      <p:sp>
        <p:nvSpPr>
          <p:cNvPr id="6" name="BlokTextu 5"/>
          <p:cNvSpPr txBox="1"/>
          <p:nvPr/>
        </p:nvSpPr>
        <p:spPr>
          <a:xfrm>
            <a:off x="984567" y="3549993"/>
            <a:ext cx="2131674" cy="430887"/>
          </a:xfrm>
          <a:prstGeom prst="rect">
            <a:avLst/>
          </a:prstGeom>
          <a:noFill/>
        </p:spPr>
        <p:txBody>
          <a:bodyPr wrap="none" rtlCol="0">
            <a:spAutoFit/>
          </a:bodyPr>
          <a:lstStyle/>
          <a:p>
            <a:r>
              <a:rPr lang="en-US" sz="2200" dirty="0">
                <a:latin typeface="+mj-lt"/>
                <a:ea typeface="Open Sans Light" panose="020B0306030504020204" pitchFamily="34" charset="0"/>
                <a:cs typeface="Open Sans Light" panose="020B0306030504020204" pitchFamily="34" charset="0"/>
              </a:rPr>
              <a:t>Michal </a:t>
            </a:r>
            <a:r>
              <a:rPr lang="en-US" sz="2200" dirty="0" err="1">
                <a:latin typeface="+mj-lt"/>
                <a:ea typeface="Open Sans Light" panose="020B0306030504020204" pitchFamily="34" charset="0"/>
                <a:cs typeface="Open Sans Light" panose="020B0306030504020204" pitchFamily="34" charset="0"/>
              </a:rPr>
              <a:t>Piovar</a:t>
            </a:r>
            <a:r>
              <a:rPr lang="sk-SK" sz="2200" dirty="0">
                <a:latin typeface="+mj-lt"/>
                <a:ea typeface="Open Sans Light" panose="020B0306030504020204" pitchFamily="34" charset="0"/>
                <a:cs typeface="Open Sans Light" panose="020B0306030504020204" pitchFamily="34" charset="0"/>
              </a:rPr>
              <a:t>či</a:t>
            </a:r>
            <a:r>
              <a:rPr lang="en-US" sz="2200" baseline="30000" dirty="0">
                <a:latin typeface="+mj-lt"/>
                <a:ea typeface="Open Sans Light" panose="020B0306030504020204" pitchFamily="34" charset="0"/>
                <a:cs typeface="Open Sans Light" panose="020B0306030504020204" pitchFamily="34" charset="0"/>
              </a:rPr>
              <a:t>1,2</a:t>
            </a:r>
          </a:p>
        </p:txBody>
      </p:sp>
      <p:sp>
        <p:nvSpPr>
          <p:cNvPr id="7" name="BlokTextu 6"/>
          <p:cNvSpPr txBox="1"/>
          <p:nvPr/>
        </p:nvSpPr>
        <p:spPr>
          <a:xfrm>
            <a:off x="3827054" y="3549993"/>
            <a:ext cx="2168479" cy="430887"/>
          </a:xfrm>
          <a:prstGeom prst="rect">
            <a:avLst/>
          </a:prstGeom>
          <a:noFill/>
        </p:spPr>
        <p:txBody>
          <a:bodyPr wrap="none" rtlCol="0">
            <a:spAutoFit/>
          </a:bodyPr>
          <a:lstStyle/>
          <a:p>
            <a:r>
              <a:rPr lang="en-US" sz="2200" dirty="0">
                <a:latin typeface="+mj-lt"/>
                <a:ea typeface="Open Sans Light" panose="020B0306030504020204" pitchFamily="34" charset="0"/>
                <a:cs typeface="Open Sans Light" panose="020B0306030504020204" pitchFamily="34" charset="0"/>
              </a:rPr>
              <a:t>Michael Wessely</a:t>
            </a:r>
            <a:r>
              <a:rPr lang="en-US" sz="2200" baseline="30000" dirty="0">
                <a:latin typeface="+mj-lt"/>
                <a:ea typeface="Open Sans Light" panose="020B0306030504020204" pitchFamily="34" charset="0"/>
                <a:cs typeface="Open Sans Light" panose="020B0306030504020204" pitchFamily="34" charset="0"/>
              </a:rPr>
              <a:t>3</a:t>
            </a:r>
          </a:p>
        </p:txBody>
      </p:sp>
      <p:sp>
        <p:nvSpPr>
          <p:cNvPr id="8" name="BlokTextu 7"/>
          <p:cNvSpPr txBox="1"/>
          <p:nvPr/>
        </p:nvSpPr>
        <p:spPr>
          <a:xfrm>
            <a:off x="6706346" y="3549993"/>
            <a:ext cx="2026517" cy="430887"/>
          </a:xfrm>
          <a:prstGeom prst="rect">
            <a:avLst/>
          </a:prstGeom>
          <a:noFill/>
        </p:spPr>
        <p:txBody>
          <a:bodyPr wrap="none" rtlCol="0">
            <a:spAutoFit/>
          </a:bodyPr>
          <a:lstStyle/>
          <a:p>
            <a:r>
              <a:rPr lang="en-US" sz="2200" dirty="0" err="1">
                <a:latin typeface="+mj-lt"/>
                <a:ea typeface="Open Sans Light" panose="020B0306030504020204" pitchFamily="34" charset="0"/>
                <a:cs typeface="Open Sans Light" panose="020B0306030504020204" pitchFamily="34" charset="0"/>
              </a:rPr>
              <a:t>Michał</a:t>
            </a:r>
            <a:r>
              <a:rPr lang="en-US" sz="2200" dirty="0">
                <a:latin typeface="+mj-lt"/>
                <a:ea typeface="Open Sans Light" panose="020B0306030504020204" pitchFamily="34" charset="0"/>
                <a:cs typeface="Open Sans Light" panose="020B0306030504020204" pitchFamily="34" charset="0"/>
              </a:rPr>
              <a:t> Jagielski</a:t>
            </a:r>
            <a:r>
              <a:rPr lang="en-US" sz="2200" baseline="30000" dirty="0">
                <a:latin typeface="+mj-lt"/>
                <a:ea typeface="Open Sans Light" panose="020B0306030504020204" pitchFamily="34" charset="0"/>
                <a:cs typeface="Open Sans Light" panose="020B0306030504020204" pitchFamily="34" charset="0"/>
              </a:rPr>
              <a:t>1</a:t>
            </a:r>
          </a:p>
        </p:txBody>
      </p:sp>
      <p:sp>
        <p:nvSpPr>
          <p:cNvPr id="9" name="BlokTextu 8"/>
          <p:cNvSpPr txBox="1"/>
          <p:nvPr/>
        </p:nvSpPr>
        <p:spPr>
          <a:xfrm>
            <a:off x="9443677" y="3549993"/>
            <a:ext cx="1540806" cy="430887"/>
          </a:xfrm>
          <a:prstGeom prst="rect">
            <a:avLst/>
          </a:prstGeom>
          <a:noFill/>
        </p:spPr>
        <p:txBody>
          <a:bodyPr wrap="none" rtlCol="0">
            <a:spAutoFit/>
          </a:bodyPr>
          <a:lstStyle/>
          <a:p>
            <a:r>
              <a:rPr lang="en-US" sz="2200" dirty="0">
                <a:latin typeface="+mj-lt"/>
                <a:ea typeface="Open Sans Light" panose="020B0306030504020204" pitchFamily="34" charset="0"/>
                <a:cs typeface="Open Sans Light" panose="020B0306030504020204" pitchFamily="34" charset="0"/>
              </a:rPr>
              <a:t>Mark Alexa</a:t>
            </a:r>
            <a:r>
              <a:rPr lang="en-US" sz="2200" baseline="30000" dirty="0">
                <a:latin typeface="+mj-lt"/>
                <a:ea typeface="Open Sans Light" panose="020B0306030504020204" pitchFamily="34" charset="0"/>
                <a:cs typeface="Open Sans Light" panose="020B0306030504020204" pitchFamily="34" charset="0"/>
              </a:rPr>
              <a:t>4</a:t>
            </a:r>
          </a:p>
        </p:txBody>
      </p:sp>
      <p:sp>
        <p:nvSpPr>
          <p:cNvPr id="10" name="BlokTextu 9"/>
          <p:cNvSpPr txBox="1"/>
          <p:nvPr/>
        </p:nvSpPr>
        <p:spPr>
          <a:xfrm>
            <a:off x="3421041" y="4068434"/>
            <a:ext cx="2283895" cy="430887"/>
          </a:xfrm>
          <a:prstGeom prst="rect">
            <a:avLst/>
          </a:prstGeom>
          <a:noFill/>
        </p:spPr>
        <p:txBody>
          <a:bodyPr wrap="none" rtlCol="0">
            <a:spAutoFit/>
          </a:bodyPr>
          <a:lstStyle/>
          <a:p>
            <a:r>
              <a:rPr lang="en-US" sz="2200" dirty="0" err="1">
                <a:latin typeface="+mj-lt"/>
                <a:ea typeface="Open Sans Light" panose="020B0306030504020204" pitchFamily="34" charset="0"/>
                <a:cs typeface="Open Sans Light" panose="020B0306030504020204" pitchFamily="34" charset="0"/>
              </a:rPr>
              <a:t>Wojciech</a:t>
            </a:r>
            <a:r>
              <a:rPr lang="en-US" sz="2200" dirty="0">
                <a:latin typeface="+mj-lt"/>
                <a:ea typeface="Open Sans Light" panose="020B0306030504020204" pitchFamily="34" charset="0"/>
                <a:cs typeface="Open Sans Light" panose="020B0306030504020204" pitchFamily="34" charset="0"/>
              </a:rPr>
              <a:t> Matusik</a:t>
            </a:r>
            <a:r>
              <a:rPr lang="en-US" sz="2200" baseline="30000" dirty="0">
                <a:latin typeface="+mj-lt"/>
                <a:ea typeface="Open Sans Light" panose="020B0306030504020204" pitchFamily="34" charset="0"/>
                <a:cs typeface="Open Sans Light" panose="020B0306030504020204" pitchFamily="34" charset="0"/>
              </a:rPr>
              <a:t>5</a:t>
            </a:r>
          </a:p>
        </p:txBody>
      </p:sp>
      <p:sp>
        <p:nvSpPr>
          <p:cNvPr id="11" name="BlokTextu 10"/>
          <p:cNvSpPr txBox="1"/>
          <p:nvPr/>
        </p:nvSpPr>
        <p:spPr>
          <a:xfrm>
            <a:off x="6400908" y="4072657"/>
            <a:ext cx="1657826" cy="430887"/>
          </a:xfrm>
          <a:prstGeom prst="rect">
            <a:avLst/>
          </a:prstGeom>
          <a:noFill/>
        </p:spPr>
        <p:txBody>
          <a:bodyPr wrap="none" rtlCol="0">
            <a:spAutoFit/>
          </a:bodyPr>
          <a:lstStyle/>
          <a:p>
            <a:r>
              <a:rPr lang="en-US" sz="2200" dirty="0">
                <a:latin typeface="+mj-lt"/>
                <a:ea typeface="Open Sans Light" panose="020B0306030504020204" pitchFamily="34" charset="0"/>
                <a:cs typeface="Open Sans Light" panose="020B0306030504020204" pitchFamily="34" charset="0"/>
              </a:rPr>
              <a:t>Piotr Didyk</a:t>
            </a:r>
            <a:r>
              <a:rPr lang="en-US" sz="2200" baseline="30000" dirty="0">
                <a:latin typeface="+mj-lt"/>
                <a:ea typeface="Open Sans Light" panose="020B0306030504020204" pitchFamily="34" charset="0"/>
                <a:cs typeface="Open Sans Light" panose="020B0306030504020204" pitchFamily="34" charset="0"/>
              </a:rPr>
              <a:t>1,2</a:t>
            </a:r>
          </a:p>
        </p:txBody>
      </p:sp>
      <p:sp>
        <p:nvSpPr>
          <p:cNvPr id="14" name="BlokTextu 13"/>
          <p:cNvSpPr txBox="1"/>
          <p:nvPr/>
        </p:nvSpPr>
        <p:spPr>
          <a:xfrm>
            <a:off x="1110664" y="5021496"/>
            <a:ext cx="2407236" cy="338554"/>
          </a:xfrm>
          <a:prstGeom prst="rect">
            <a:avLst/>
          </a:prstGeom>
          <a:noFill/>
        </p:spPr>
        <p:txBody>
          <a:bodyPr wrap="square" rtlCol="0">
            <a:spAutoFit/>
          </a:bodyPr>
          <a:lstStyle/>
          <a:p>
            <a:r>
              <a:rPr lang="en-US" sz="1600" baseline="30000" dirty="0">
                <a:latin typeface="+mj-lt"/>
                <a:ea typeface="Open Sans Light" panose="020B0306030504020204" pitchFamily="34" charset="0"/>
                <a:cs typeface="Open Sans Light" panose="020B0306030504020204" pitchFamily="34" charset="0"/>
              </a:rPr>
              <a:t>1</a:t>
            </a:r>
            <a:r>
              <a:rPr lang="en-US" sz="1600" dirty="0">
                <a:latin typeface="+mj-lt"/>
                <a:ea typeface="Open Sans Light" panose="020B0306030504020204" pitchFamily="34" charset="0"/>
                <a:cs typeface="Open Sans Light" panose="020B0306030504020204" pitchFamily="34" charset="0"/>
              </a:rPr>
              <a:t>Saarland University, MMCI</a:t>
            </a:r>
          </a:p>
        </p:txBody>
      </p:sp>
      <p:sp>
        <p:nvSpPr>
          <p:cNvPr id="15" name="BlokTextu 14"/>
          <p:cNvSpPr txBox="1"/>
          <p:nvPr/>
        </p:nvSpPr>
        <p:spPr>
          <a:xfrm>
            <a:off x="3862749" y="5021496"/>
            <a:ext cx="1475084" cy="338554"/>
          </a:xfrm>
          <a:prstGeom prst="rect">
            <a:avLst/>
          </a:prstGeom>
          <a:noFill/>
        </p:spPr>
        <p:txBody>
          <a:bodyPr wrap="none" rtlCol="0">
            <a:spAutoFit/>
          </a:bodyPr>
          <a:lstStyle/>
          <a:p>
            <a:r>
              <a:rPr lang="en-US" sz="1600" baseline="30000" dirty="0">
                <a:latin typeface="+mj-lt"/>
                <a:ea typeface="Open Sans Light" panose="020B0306030504020204" pitchFamily="34" charset="0"/>
                <a:cs typeface="Open Sans Light" panose="020B0306030504020204" pitchFamily="34" charset="0"/>
              </a:rPr>
              <a:t>2</a:t>
            </a:r>
            <a:r>
              <a:rPr lang="en-US" sz="1600" dirty="0">
                <a:latin typeface="+mj-lt"/>
                <a:ea typeface="Open Sans Light" panose="020B0306030504020204" pitchFamily="34" charset="0"/>
                <a:cs typeface="Open Sans Light" panose="020B0306030504020204" pitchFamily="34" charset="0"/>
              </a:rPr>
              <a:t>MPI </a:t>
            </a:r>
            <a:r>
              <a:rPr lang="en-US" sz="1600" dirty="0" err="1">
                <a:latin typeface="+mj-lt"/>
                <a:ea typeface="Open Sans Light" panose="020B0306030504020204" pitchFamily="34" charset="0"/>
                <a:cs typeface="Open Sans Light" panose="020B0306030504020204" pitchFamily="34" charset="0"/>
              </a:rPr>
              <a:t>Informatik</a:t>
            </a:r>
            <a:endParaRPr lang="en-US" sz="1600" dirty="0">
              <a:latin typeface="+mj-lt"/>
              <a:ea typeface="Open Sans Light" panose="020B0306030504020204" pitchFamily="34" charset="0"/>
              <a:cs typeface="Open Sans Light" panose="020B0306030504020204" pitchFamily="34" charset="0"/>
            </a:endParaRPr>
          </a:p>
        </p:txBody>
      </p:sp>
      <p:sp>
        <p:nvSpPr>
          <p:cNvPr id="16" name="BlokTextu 15"/>
          <p:cNvSpPr txBox="1"/>
          <p:nvPr/>
        </p:nvSpPr>
        <p:spPr>
          <a:xfrm>
            <a:off x="5682682" y="5021496"/>
            <a:ext cx="2538386" cy="338554"/>
          </a:xfrm>
          <a:prstGeom prst="rect">
            <a:avLst/>
          </a:prstGeom>
          <a:noFill/>
        </p:spPr>
        <p:txBody>
          <a:bodyPr wrap="square" rtlCol="0">
            <a:spAutoFit/>
          </a:bodyPr>
          <a:lstStyle/>
          <a:p>
            <a:r>
              <a:rPr lang="en-US" sz="1600" baseline="30000" dirty="0">
                <a:latin typeface="+mj-lt"/>
                <a:ea typeface="Open Sans Light" panose="020B0306030504020204" pitchFamily="34" charset="0"/>
                <a:cs typeface="Open Sans Light" panose="020B0306030504020204" pitchFamily="34" charset="0"/>
              </a:rPr>
              <a:t>3</a:t>
            </a:r>
            <a:r>
              <a:rPr lang="fr-FR" sz="1600" dirty="0">
                <a:latin typeface="+mj-lt"/>
                <a:ea typeface="Open Sans Light" panose="020B0306030504020204" pitchFamily="34" charset="0"/>
                <a:cs typeface="Open Sans Light" panose="020B0306030504020204" pitchFamily="34" charset="0"/>
              </a:rPr>
              <a:t>Inria, Université Paris-Saclay</a:t>
            </a:r>
            <a:endParaRPr lang="en-US" sz="1600" dirty="0">
              <a:latin typeface="+mj-lt"/>
              <a:ea typeface="Open Sans Light" panose="020B0306030504020204" pitchFamily="34" charset="0"/>
              <a:cs typeface="Open Sans Light" panose="020B0306030504020204" pitchFamily="34" charset="0"/>
            </a:endParaRPr>
          </a:p>
        </p:txBody>
      </p:sp>
      <p:sp>
        <p:nvSpPr>
          <p:cNvPr id="17" name="BlokTextu 16"/>
          <p:cNvSpPr txBox="1"/>
          <p:nvPr/>
        </p:nvSpPr>
        <p:spPr>
          <a:xfrm>
            <a:off x="8565917" y="5026902"/>
            <a:ext cx="1008609" cy="338554"/>
          </a:xfrm>
          <a:prstGeom prst="rect">
            <a:avLst/>
          </a:prstGeom>
          <a:noFill/>
        </p:spPr>
        <p:txBody>
          <a:bodyPr wrap="none" rtlCol="0">
            <a:spAutoFit/>
          </a:bodyPr>
          <a:lstStyle/>
          <a:p>
            <a:r>
              <a:rPr lang="en-US" sz="1600" baseline="30000" dirty="0">
                <a:latin typeface="+mj-lt"/>
                <a:ea typeface="Open Sans Light" panose="020B0306030504020204" pitchFamily="34" charset="0"/>
                <a:cs typeface="Open Sans Light" panose="020B0306030504020204" pitchFamily="34" charset="0"/>
              </a:rPr>
              <a:t>4</a:t>
            </a:r>
            <a:r>
              <a:rPr lang="en-US" sz="1600" dirty="0">
                <a:latin typeface="+mj-lt"/>
                <a:ea typeface="Open Sans Light" panose="020B0306030504020204" pitchFamily="34" charset="0"/>
                <a:cs typeface="Open Sans Light" panose="020B0306030504020204" pitchFamily="34" charset="0"/>
              </a:rPr>
              <a:t>TU Berlin</a:t>
            </a:r>
          </a:p>
        </p:txBody>
      </p:sp>
      <p:sp>
        <p:nvSpPr>
          <p:cNvPr id="18" name="BlokTextu 17"/>
          <p:cNvSpPr txBox="1"/>
          <p:nvPr/>
        </p:nvSpPr>
        <p:spPr>
          <a:xfrm>
            <a:off x="9919374" y="5026902"/>
            <a:ext cx="1076513" cy="338554"/>
          </a:xfrm>
          <a:prstGeom prst="rect">
            <a:avLst/>
          </a:prstGeom>
          <a:noFill/>
        </p:spPr>
        <p:txBody>
          <a:bodyPr wrap="none" rtlCol="0">
            <a:spAutoFit/>
          </a:bodyPr>
          <a:lstStyle/>
          <a:p>
            <a:r>
              <a:rPr lang="en-US" sz="1600" baseline="30000" dirty="0">
                <a:latin typeface="+mj-lt"/>
                <a:ea typeface="Open Sans Light" panose="020B0306030504020204" pitchFamily="34" charset="0"/>
                <a:cs typeface="Open Sans Light" panose="020B0306030504020204" pitchFamily="34" charset="0"/>
              </a:rPr>
              <a:t>5</a:t>
            </a:r>
            <a:r>
              <a:rPr lang="en-US" sz="1600" dirty="0">
                <a:latin typeface="+mj-lt"/>
                <a:ea typeface="Open Sans Light" panose="020B0306030504020204" pitchFamily="34" charset="0"/>
                <a:cs typeface="Open Sans Light" panose="020B0306030504020204" pitchFamily="34" charset="0"/>
              </a:rPr>
              <a:t>MIT CSAIL</a:t>
            </a:r>
          </a:p>
        </p:txBody>
      </p:sp>
      <p:pic>
        <p:nvPicPr>
          <p:cNvPr id="20" name="Obrázok 1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95553" y="5730172"/>
            <a:ext cx="1372755" cy="751584"/>
          </a:xfrm>
          <a:prstGeom prst="rect">
            <a:avLst/>
          </a:prstGeom>
        </p:spPr>
      </p:pic>
      <p:pic>
        <p:nvPicPr>
          <p:cNvPr id="21" name="Obrázok 2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68997" y="5715868"/>
            <a:ext cx="679876" cy="765888"/>
          </a:xfrm>
          <a:prstGeom prst="rect">
            <a:avLst/>
          </a:prstGeom>
        </p:spPr>
      </p:pic>
      <p:pic>
        <p:nvPicPr>
          <p:cNvPr id="22" name="Obrázok 2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342998" y="5647756"/>
            <a:ext cx="1386711" cy="897500"/>
          </a:xfrm>
          <a:prstGeom prst="rect">
            <a:avLst/>
          </a:prstGeom>
        </p:spPr>
      </p:pic>
      <p:pic>
        <p:nvPicPr>
          <p:cNvPr id="23" name="Obrázok 2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714988" y="5745424"/>
            <a:ext cx="2431920" cy="863332"/>
          </a:xfrm>
          <a:prstGeom prst="rect">
            <a:avLst/>
          </a:prstGeom>
        </p:spPr>
      </p:pic>
      <p:graphicFrame>
        <p:nvGraphicFramePr>
          <p:cNvPr id="24" name="Objekt 23"/>
          <p:cNvGraphicFramePr>
            <a:graphicFrameLocks noChangeAspect="1"/>
          </p:cNvGraphicFramePr>
          <p:nvPr>
            <p:extLst>
              <p:ext uri="{D42A27DB-BD31-4B8C-83A1-F6EECF244321}">
                <p14:modId xmlns:p14="http://schemas.microsoft.com/office/powerpoint/2010/main" val="4156943589"/>
              </p:ext>
            </p:extLst>
          </p:nvPr>
        </p:nvGraphicFramePr>
        <p:xfrm>
          <a:off x="6693588" y="5802233"/>
          <a:ext cx="1819402" cy="539823"/>
        </p:xfrm>
        <a:graphic>
          <a:graphicData uri="http://schemas.openxmlformats.org/presentationml/2006/ole">
            <mc:AlternateContent xmlns:mc="http://schemas.openxmlformats.org/markup-compatibility/2006">
              <mc:Choice xmlns:v="urn:schemas-microsoft-com:vml" Requires="v">
                <p:oleObj spid="_x0000_s1257" name="Image" r:id="rId8" imgW="2310840" imgH="685440" progId="Photoshop.Image.18">
                  <p:embed/>
                </p:oleObj>
              </mc:Choice>
              <mc:Fallback>
                <p:oleObj name="Image" r:id="rId8" imgW="2310840" imgH="685440" progId="Photoshop.Image.18">
                  <p:embed/>
                  <p:pic>
                    <p:nvPicPr>
                      <p:cNvPr id="0" name=""/>
                      <p:cNvPicPr/>
                      <p:nvPr/>
                    </p:nvPicPr>
                    <p:blipFill>
                      <a:blip r:embed="rId9"/>
                      <a:stretch>
                        <a:fillRect/>
                      </a:stretch>
                    </p:blipFill>
                    <p:spPr>
                      <a:xfrm>
                        <a:off x="6693588" y="5802233"/>
                        <a:ext cx="1819402" cy="539823"/>
                      </a:xfrm>
                      <a:prstGeom prst="rect">
                        <a:avLst/>
                      </a:prstGeom>
                    </p:spPr>
                  </p:pic>
                </p:oleObj>
              </mc:Fallback>
            </mc:AlternateContent>
          </a:graphicData>
        </a:graphic>
      </p:graphicFrame>
      <p:pic>
        <p:nvPicPr>
          <p:cNvPr id="1026" name="Picture 2" descr="http://www.echord.info/file/Attachments/wikis/website/tu-berlin/TUBerlin_Logo_rot.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9059670" y="5806552"/>
            <a:ext cx="736649" cy="5482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1256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Motivation</a:t>
            </a:r>
          </a:p>
        </p:txBody>
      </p:sp>
      <p:pic>
        <p:nvPicPr>
          <p:cNvPr id="6" name="Zástupný objekt pre obsah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904874"/>
            <a:ext cx="12192000" cy="5551487"/>
          </a:xfrm>
        </p:spPr>
      </p:pic>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2</a:t>
            </a:fld>
            <a:endParaRPr lang="en-US"/>
          </a:p>
        </p:txBody>
      </p:sp>
      <p:pic>
        <p:nvPicPr>
          <p:cNvPr id="7" name="Obrázok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44983" y="2880359"/>
            <a:ext cx="3962399" cy="2048692"/>
          </a:xfrm>
          <a:prstGeom prst="rect">
            <a:avLst/>
          </a:prstGeom>
        </p:spPr>
      </p:pic>
      <p:sp>
        <p:nvSpPr>
          <p:cNvPr id="8" name="Voľný tvar: tvar 7"/>
          <p:cNvSpPr/>
          <p:nvPr/>
        </p:nvSpPr>
        <p:spPr>
          <a:xfrm>
            <a:off x="0" y="2020389"/>
            <a:ext cx="3875314" cy="3709851"/>
          </a:xfrm>
          <a:custGeom>
            <a:avLst/>
            <a:gdLst>
              <a:gd name="connsiteX0" fmla="*/ 52251 w 3875314"/>
              <a:gd name="connsiteY0" fmla="*/ 3709851 h 3709851"/>
              <a:gd name="connsiteX1" fmla="*/ 2603863 w 3875314"/>
              <a:gd name="connsiteY1" fmla="*/ 3300548 h 3709851"/>
              <a:gd name="connsiteX2" fmla="*/ 3849189 w 3875314"/>
              <a:gd name="connsiteY2" fmla="*/ 3230880 h 3709851"/>
              <a:gd name="connsiteX3" fmla="*/ 3875314 w 3875314"/>
              <a:gd name="connsiteY3" fmla="*/ 496388 h 3709851"/>
              <a:gd name="connsiteX4" fmla="*/ 0 w 3875314"/>
              <a:gd name="connsiteY4" fmla="*/ 0 h 3709851"/>
              <a:gd name="connsiteX5" fmla="*/ 52251 w 3875314"/>
              <a:gd name="connsiteY5" fmla="*/ 3709851 h 3709851"/>
              <a:gd name="connsiteX0" fmla="*/ 0 w 3875314"/>
              <a:gd name="connsiteY0" fmla="*/ 3709851 h 3709851"/>
              <a:gd name="connsiteX1" fmla="*/ 2603863 w 3875314"/>
              <a:gd name="connsiteY1" fmla="*/ 3300548 h 3709851"/>
              <a:gd name="connsiteX2" fmla="*/ 3849189 w 3875314"/>
              <a:gd name="connsiteY2" fmla="*/ 3230880 h 3709851"/>
              <a:gd name="connsiteX3" fmla="*/ 3875314 w 3875314"/>
              <a:gd name="connsiteY3" fmla="*/ 496388 h 3709851"/>
              <a:gd name="connsiteX4" fmla="*/ 0 w 3875314"/>
              <a:gd name="connsiteY4" fmla="*/ 0 h 3709851"/>
              <a:gd name="connsiteX5" fmla="*/ 0 w 3875314"/>
              <a:gd name="connsiteY5" fmla="*/ 3709851 h 3709851"/>
              <a:gd name="connsiteX0" fmla="*/ 0 w 3875314"/>
              <a:gd name="connsiteY0" fmla="*/ 3709851 h 3709851"/>
              <a:gd name="connsiteX1" fmla="*/ 2603863 w 3875314"/>
              <a:gd name="connsiteY1" fmla="*/ 3300548 h 3709851"/>
              <a:gd name="connsiteX2" fmla="*/ 3849189 w 3875314"/>
              <a:gd name="connsiteY2" fmla="*/ 3230880 h 3709851"/>
              <a:gd name="connsiteX3" fmla="*/ 3875314 w 3875314"/>
              <a:gd name="connsiteY3" fmla="*/ 496388 h 3709851"/>
              <a:gd name="connsiteX4" fmla="*/ 0 w 3875314"/>
              <a:gd name="connsiteY4" fmla="*/ 0 h 3709851"/>
              <a:gd name="connsiteX5" fmla="*/ 0 w 3875314"/>
              <a:gd name="connsiteY5" fmla="*/ 3709851 h 37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5314" h="3709851">
                <a:moveTo>
                  <a:pt x="0" y="3709851"/>
                </a:moveTo>
                <a:lnTo>
                  <a:pt x="2603863" y="3300548"/>
                </a:lnTo>
                <a:lnTo>
                  <a:pt x="3849189" y="3230880"/>
                </a:lnTo>
                <a:lnTo>
                  <a:pt x="3875314" y="496388"/>
                </a:lnTo>
                <a:lnTo>
                  <a:pt x="0" y="0"/>
                </a:lnTo>
                <a:lnTo>
                  <a:pt x="0" y="3709851"/>
                </a:lnTo>
                <a:close/>
              </a:path>
            </a:pathLst>
          </a:custGeom>
          <a:solidFill>
            <a:srgbClr val="FFC000">
              <a:alpha val="69804"/>
            </a:srgbClr>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9" name="Voľný tvar: tvar 8"/>
          <p:cNvSpPr/>
          <p:nvPr/>
        </p:nvSpPr>
        <p:spPr>
          <a:xfrm flipH="1">
            <a:off x="7985791" y="2020389"/>
            <a:ext cx="4197531" cy="3709851"/>
          </a:xfrm>
          <a:custGeom>
            <a:avLst/>
            <a:gdLst>
              <a:gd name="connsiteX0" fmla="*/ 52251 w 3875314"/>
              <a:gd name="connsiteY0" fmla="*/ 3709851 h 3709851"/>
              <a:gd name="connsiteX1" fmla="*/ 2603863 w 3875314"/>
              <a:gd name="connsiteY1" fmla="*/ 3300548 h 3709851"/>
              <a:gd name="connsiteX2" fmla="*/ 3849189 w 3875314"/>
              <a:gd name="connsiteY2" fmla="*/ 3230880 h 3709851"/>
              <a:gd name="connsiteX3" fmla="*/ 3875314 w 3875314"/>
              <a:gd name="connsiteY3" fmla="*/ 496388 h 3709851"/>
              <a:gd name="connsiteX4" fmla="*/ 0 w 3875314"/>
              <a:gd name="connsiteY4" fmla="*/ 0 h 3709851"/>
              <a:gd name="connsiteX5" fmla="*/ 52251 w 3875314"/>
              <a:gd name="connsiteY5" fmla="*/ 3709851 h 3709851"/>
              <a:gd name="connsiteX0" fmla="*/ 0 w 3875314"/>
              <a:gd name="connsiteY0" fmla="*/ 3709851 h 3709851"/>
              <a:gd name="connsiteX1" fmla="*/ 2603863 w 3875314"/>
              <a:gd name="connsiteY1" fmla="*/ 3300548 h 3709851"/>
              <a:gd name="connsiteX2" fmla="*/ 3849189 w 3875314"/>
              <a:gd name="connsiteY2" fmla="*/ 3230880 h 3709851"/>
              <a:gd name="connsiteX3" fmla="*/ 3875314 w 3875314"/>
              <a:gd name="connsiteY3" fmla="*/ 496388 h 3709851"/>
              <a:gd name="connsiteX4" fmla="*/ 0 w 3875314"/>
              <a:gd name="connsiteY4" fmla="*/ 0 h 3709851"/>
              <a:gd name="connsiteX5" fmla="*/ 0 w 3875314"/>
              <a:gd name="connsiteY5" fmla="*/ 3709851 h 3709851"/>
              <a:gd name="connsiteX0" fmla="*/ 0 w 3875314"/>
              <a:gd name="connsiteY0" fmla="*/ 3709851 h 3709851"/>
              <a:gd name="connsiteX1" fmla="*/ 2603863 w 3875314"/>
              <a:gd name="connsiteY1" fmla="*/ 3300548 h 3709851"/>
              <a:gd name="connsiteX2" fmla="*/ 3849189 w 3875314"/>
              <a:gd name="connsiteY2" fmla="*/ 3230880 h 3709851"/>
              <a:gd name="connsiteX3" fmla="*/ 3875314 w 3875314"/>
              <a:gd name="connsiteY3" fmla="*/ 496388 h 3709851"/>
              <a:gd name="connsiteX4" fmla="*/ 0 w 3875314"/>
              <a:gd name="connsiteY4" fmla="*/ 0 h 3709851"/>
              <a:gd name="connsiteX5" fmla="*/ 0 w 3875314"/>
              <a:gd name="connsiteY5" fmla="*/ 3709851 h 3709851"/>
              <a:gd name="connsiteX0" fmla="*/ 0 w 4180115"/>
              <a:gd name="connsiteY0" fmla="*/ 3709851 h 3709851"/>
              <a:gd name="connsiteX1" fmla="*/ 2603863 w 4180115"/>
              <a:gd name="connsiteY1" fmla="*/ 3300548 h 3709851"/>
              <a:gd name="connsiteX2" fmla="*/ 4180115 w 4180115"/>
              <a:gd name="connsiteY2" fmla="*/ 3222172 h 3709851"/>
              <a:gd name="connsiteX3" fmla="*/ 3875314 w 4180115"/>
              <a:gd name="connsiteY3" fmla="*/ 496388 h 3709851"/>
              <a:gd name="connsiteX4" fmla="*/ 0 w 4180115"/>
              <a:gd name="connsiteY4" fmla="*/ 0 h 3709851"/>
              <a:gd name="connsiteX5" fmla="*/ 0 w 4180115"/>
              <a:gd name="connsiteY5" fmla="*/ 3709851 h 3709851"/>
              <a:gd name="connsiteX0" fmla="*/ 0 w 4197531"/>
              <a:gd name="connsiteY0" fmla="*/ 3709851 h 3709851"/>
              <a:gd name="connsiteX1" fmla="*/ 2603863 w 4197531"/>
              <a:gd name="connsiteY1" fmla="*/ 3300548 h 3709851"/>
              <a:gd name="connsiteX2" fmla="*/ 4180115 w 4197531"/>
              <a:gd name="connsiteY2" fmla="*/ 3222172 h 3709851"/>
              <a:gd name="connsiteX3" fmla="*/ 4197531 w 4197531"/>
              <a:gd name="connsiteY3" fmla="*/ 505097 h 3709851"/>
              <a:gd name="connsiteX4" fmla="*/ 0 w 4197531"/>
              <a:gd name="connsiteY4" fmla="*/ 0 h 3709851"/>
              <a:gd name="connsiteX5" fmla="*/ 0 w 4197531"/>
              <a:gd name="connsiteY5" fmla="*/ 3709851 h 3709851"/>
              <a:gd name="connsiteX0" fmla="*/ 0 w 4197531"/>
              <a:gd name="connsiteY0" fmla="*/ 3709851 h 3709851"/>
              <a:gd name="connsiteX1" fmla="*/ 2603863 w 4197531"/>
              <a:gd name="connsiteY1" fmla="*/ 3300548 h 3709851"/>
              <a:gd name="connsiteX2" fmla="*/ 4171407 w 4197531"/>
              <a:gd name="connsiteY2" fmla="*/ 3187338 h 3709851"/>
              <a:gd name="connsiteX3" fmla="*/ 4197531 w 4197531"/>
              <a:gd name="connsiteY3" fmla="*/ 505097 h 3709851"/>
              <a:gd name="connsiteX4" fmla="*/ 0 w 4197531"/>
              <a:gd name="connsiteY4" fmla="*/ 0 h 3709851"/>
              <a:gd name="connsiteX5" fmla="*/ 0 w 4197531"/>
              <a:gd name="connsiteY5" fmla="*/ 3709851 h 3709851"/>
              <a:gd name="connsiteX0" fmla="*/ 0 w 4197531"/>
              <a:gd name="connsiteY0" fmla="*/ 3709851 h 3709851"/>
              <a:gd name="connsiteX1" fmla="*/ 2151017 w 4197531"/>
              <a:gd name="connsiteY1" fmla="*/ 3361508 h 3709851"/>
              <a:gd name="connsiteX2" fmla="*/ 4171407 w 4197531"/>
              <a:gd name="connsiteY2" fmla="*/ 3187338 h 3709851"/>
              <a:gd name="connsiteX3" fmla="*/ 4197531 w 4197531"/>
              <a:gd name="connsiteY3" fmla="*/ 505097 h 3709851"/>
              <a:gd name="connsiteX4" fmla="*/ 0 w 4197531"/>
              <a:gd name="connsiteY4" fmla="*/ 0 h 3709851"/>
              <a:gd name="connsiteX5" fmla="*/ 0 w 4197531"/>
              <a:gd name="connsiteY5" fmla="*/ 3709851 h 37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7531" h="3709851">
                <a:moveTo>
                  <a:pt x="0" y="3709851"/>
                </a:moveTo>
                <a:lnTo>
                  <a:pt x="2151017" y="3361508"/>
                </a:lnTo>
                <a:lnTo>
                  <a:pt x="4171407" y="3187338"/>
                </a:lnTo>
                <a:lnTo>
                  <a:pt x="4197531" y="505097"/>
                </a:lnTo>
                <a:lnTo>
                  <a:pt x="0" y="0"/>
                </a:lnTo>
                <a:lnTo>
                  <a:pt x="0" y="3709851"/>
                </a:lnTo>
                <a:close/>
              </a:path>
            </a:pathLst>
          </a:custGeom>
          <a:solidFill>
            <a:srgbClr val="FFC000">
              <a:alpha val="69804"/>
            </a:srgbClr>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10" name="Voľný tvar: tvar 9"/>
          <p:cNvSpPr/>
          <p:nvPr/>
        </p:nvSpPr>
        <p:spPr>
          <a:xfrm>
            <a:off x="-6532" y="887455"/>
            <a:ext cx="12218125" cy="1889760"/>
          </a:xfrm>
          <a:custGeom>
            <a:avLst/>
            <a:gdLst>
              <a:gd name="connsiteX0" fmla="*/ 0 w 12226834"/>
              <a:gd name="connsiteY0" fmla="*/ 17417 h 1889760"/>
              <a:gd name="connsiteX1" fmla="*/ 17417 w 12226834"/>
              <a:gd name="connsiteY1" fmla="*/ 1802675 h 1889760"/>
              <a:gd name="connsiteX2" fmla="*/ 3918857 w 12226834"/>
              <a:gd name="connsiteY2" fmla="*/ 1889760 h 1889760"/>
              <a:gd name="connsiteX3" fmla="*/ 8011886 w 12226834"/>
              <a:gd name="connsiteY3" fmla="*/ 1889760 h 1889760"/>
              <a:gd name="connsiteX4" fmla="*/ 12226834 w 12226834"/>
              <a:gd name="connsiteY4" fmla="*/ 1811383 h 1889760"/>
              <a:gd name="connsiteX5" fmla="*/ 12209417 w 12226834"/>
              <a:gd name="connsiteY5" fmla="*/ 0 h 1889760"/>
              <a:gd name="connsiteX6" fmla="*/ 0 w 12226834"/>
              <a:gd name="connsiteY6" fmla="*/ 17417 h 1889760"/>
              <a:gd name="connsiteX0" fmla="*/ 0 w 12218125"/>
              <a:gd name="connsiteY0" fmla="*/ 17417 h 1889760"/>
              <a:gd name="connsiteX1" fmla="*/ 8708 w 12218125"/>
              <a:gd name="connsiteY1" fmla="*/ 1802675 h 1889760"/>
              <a:gd name="connsiteX2" fmla="*/ 3910148 w 12218125"/>
              <a:gd name="connsiteY2" fmla="*/ 1889760 h 1889760"/>
              <a:gd name="connsiteX3" fmla="*/ 8003177 w 12218125"/>
              <a:gd name="connsiteY3" fmla="*/ 1889760 h 1889760"/>
              <a:gd name="connsiteX4" fmla="*/ 12218125 w 12218125"/>
              <a:gd name="connsiteY4" fmla="*/ 1811383 h 1889760"/>
              <a:gd name="connsiteX5" fmla="*/ 12200708 w 12218125"/>
              <a:gd name="connsiteY5" fmla="*/ 0 h 1889760"/>
              <a:gd name="connsiteX6" fmla="*/ 0 w 12218125"/>
              <a:gd name="connsiteY6" fmla="*/ 17417 h 1889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18125" h="1889760">
                <a:moveTo>
                  <a:pt x="0" y="17417"/>
                </a:moveTo>
                <a:cubicBezTo>
                  <a:pt x="2903" y="612503"/>
                  <a:pt x="5805" y="1207589"/>
                  <a:pt x="8708" y="1802675"/>
                </a:cubicBezTo>
                <a:lnTo>
                  <a:pt x="3910148" y="1889760"/>
                </a:lnTo>
                <a:lnTo>
                  <a:pt x="8003177" y="1889760"/>
                </a:lnTo>
                <a:lnTo>
                  <a:pt x="12218125" y="1811383"/>
                </a:lnTo>
                <a:lnTo>
                  <a:pt x="12200708" y="0"/>
                </a:lnTo>
                <a:lnTo>
                  <a:pt x="0" y="17417"/>
                </a:lnTo>
                <a:close/>
              </a:path>
            </a:pathLst>
          </a:custGeom>
          <a:solidFill>
            <a:srgbClr val="FFC000">
              <a:alpha val="69804"/>
            </a:srgbClr>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11" name="Voľný tvar: tvar 10"/>
          <p:cNvSpPr/>
          <p:nvPr/>
        </p:nvSpPr>
        <p:spPr>
          <a:xfrm>
            <a:off x="2098766" y="5199017"/>
            <a:ext cx="7855131" cy="400594"/>
          </a:xfrm>
          <a:custGeom>
            <a:avLst/>
            <a:gdLst>
              <a:gd name="connsiteX0" fmla="*/ 0 w 7698377"/>
              <a:gd name="connsiteY0" fmla="*/ 191589 h 400594"/>
              <a:gd name="connsiteX1" fmla="*/ 1750423 w 7698377"/>
              <a:gd name="connsiteY1" fmla="*/ 400594 h 400594"/>
              <a:gd name="connsiteX2" fmla="*/ 5730240 w 7698377"/>
              <a:gd name="connsiteY2" fmla="*/ 391886 h 400594"/>
              <a:gd name="connsiteX3" fmla="*/ 7698377 w 7698377"/>
              <a:gd name="connsiteY3" fmla="*/ 174172 h 400594"/>
              <a:gd name="connsiteX4" fmla="*/ 5765074 w 7698377"/>
              <a:gd name="connsiteY4" fmla="*/ 0 h 400594"/>
              <a:gd name="connsiteX5" fmla="*/ 1593669 w 7698377"/>
              <a:gd name="connsiteY5" fmla="*/ 60960 h 400594"/>
              <a:gd name="connsiteX6" fmla="*/ 0 w 7698377"/>
              <a:gd name="connsiteY6" fmla="*/ 191589 h 400594"/>
              <a:gd name="connsiteX0" fmla="*/ 0 w 7698377"/>
              <a:gd name="connsiteY0" fmla="*/ 191589 h 400594"/>
              <a:gd name="connsiteX1" fmla="*/ 1750423 w 7698377"/>
              <a:gd name="connsiteY1" fmla="*/ 400594 h 400594"/>
              <a:gd name="connsiteX2" fmla="*/ 5730240 w 7698377"/>
              <a:gd name="connsiteY2" fmla="*/ 391886 h 400594"/>
              <a:gd name="connsiteX3" fmla="*/ 7698377 w 7698377"/>
              <a:gd name="connsiteY3" fmla="*/ 174172 h 400594"/>
              <a:gd name="connsiteX4" fmla="*/ 5765074 w 7698377"/>
              <a:gd name="connsiteY4" fmla="*/ 0 h 400594"/>
              <a:gd name="connsiteX5" fmla="*/ 1576251 w 7698377"/>
              <a:gd name="connsiteY5" fmla="*/ 43542 h 400594"/>
              <a:gd name="connsiteX6" fmla="*/ 0 w 7698377"/>
              <a:gd name="connsiteY6" fmla="*/ 191589 h 400594"/>
              <a:gd name="connsiteX0" fmla="*/ 0 w 7707085"/>
              <a:gd name="connsiteY0" fmla="*/ 165464 h 400594"/>
              <a:gd name="connsiteX1" fmla="*/ 1759131 w 7707085"/>
              <a:gd name="connsiteY1" fmla="*/ 400594 h 400594"/>
              <a:gd name="connsiteX2" fmla="*/ 5738948 w 7707085"/>
              <a:gd name="connsiteY2" fmla="*/ 391886 h 400594"/>
              <a:gd name="connsiteX3" fmla="*/ 7707085 w 7707085"/>
              <a:gd name="connsiteY3" fmla="*/ 174172 h 400594"/>
              <a:gd name="connsiteX4" fmla="*/ 5773782 w 7707085"/>
              <a:gd name="connsiteY4" fmla="*/ 0 h 400594"/>
              <a:gd name="connsiteX5" fmla="*/ 1584959 w 7707085"/>
              <a:gd name="connsiteY5" fmla="*/ 43542 h 400594"/>
              <a:gd name="connsiteX6" fmla="*/ 0 w 7707085"/>
              <a:gd name="connsiteY6" fmla="*/ 165464 h 400594"/>
              <a:gd name="connsiteX0" fmla="*/ 0 w 7776753"/>
              <a:gd name="connsiteY0" fmla="*/ 174173 h 400594"/>
              <a:gd name="connsiteX1" fmla="*/ 1828799 w 7776753"/>
              <a:gd name="connsiteY1" fmla="*/ 400594 h 400594"/>
              <a:gd name="connsiteX2" fmla="*/ 5808616 w 7776753"/>
              <a:gd name="connsiteY2" fmla="*/ 391886 h 400594"/>
              <a:gd name="connsiteX3" fmla="*/ 7776753 w 7776753"/>
              <a:gd name="connsiteY3" fmla="*/ 174172 h 400594"/>
              <a:gd name="connsiteX4" fmla="*/ 5843450 w 7776753"/>
              <a:gd name="connsiteY4" fmla="*/ 0 h 400594"/>
              <a:gd name="connsiteX5" fmla="*/ 1654627 w 7776753"/>
              <a:gd name="connsiteY5" fmla="*/ 43542 h 400594"/>
              <a:gd name="connsiteX6" fmla="*/ 0 w 7776753"/>
              <a:gd name="connsiteY6" fmla="*/ 174173 h 400594"/>
              <a:gd name="connsiteX0" fmla="*/ 0 w 7776753"/>
              <a:gd name="connsiteY0" fmla="*/ 174173 h 400594"/>
              <a:gd name="connsiteX1" fmla="*/ 1828799 w 7776753"/>
              <a:gd name="connsiteY1" fmla="*/ 400594 h 400594"/>
              <a:gd name="connsiteX2" fmla="*/ 5808616 w 7776753"/>
              <a:gd name="connsiteY2" fmla="*/ 391886 h 400594"/>
              <a:gd name="connsiteX3" fmla="*/ 7776753 w 7776753"/>
              <a:gd name="connsiteY3" fmla="*/ 174172 h 400594"/>
              <a:gd name="connsiteX4" fmla="*/ 5843450 w 7776753"/>
              <a:gd name="connsiteY4" fmla="*/ 0 h 400594"/>
              <a:gd name="connsiteX5" fmla="*/ 1654627 w 7776753"/>
              <a:gd name="connsiteY5" fmla="*/ 43542 h 400594"/>
              <a:gd name="connsiteX6" fmla="*/ 870856 w 7776753"/>
              <a:gd name="connsiteY6" fmla="*/ 121920 h 400594"/>
              <a:gd name="connsiteX7" fmla="*/ 0 w 7776753"/>
              <a:gd name="connsiteY7" fmla="*/ 174173 h 400594"/>
              <a:gd name="connsiteX0" fmla="*/ 0 w 7776753"/>
              <a:gd name="connsiteY0" fmla="*/ 174173 h 400594"/>
              <a:gd name="connsiteX1" fmla="*/ 1828799 w 7776753"/>
              <a:gd name="connsiteY1" fmla="*/ 400594 h 400594"/>
              <a:gd name="connsiteX2" fmla="*/ 5808616 w 7776753"/>
              <a:gd name="connsiteY2" fmla="*/ 391886 h 400594"/>
              <a:gd name="connsiteX3" fmla="*/ 7776753 w 7776753"/>
              <a:gd name="connsiteY3" fmla="*/ 174172 h 400594"/>
              <a:gd name="connsiteX4" fmla="*/ 5843450 w 7776753"/>
              <a:gd name="connsiteY4" fmla="*/ 0 h 400594"/>
              <a:gd name="connsiteX5" fmla="*/ 1654627 w 7776753"/>
              <a:gd name="connsiteY5" fmla="*/ 43542 h 400594"/>
              <a:gd name="connsiteX6" fmla="*/ 557347 w 7776753"/>
              <a:gd name="connsiteY6" fmla="*/ 95794 h 400594"/>
              <a:gd name="connsiteX7" fmla="*/ 0 w 7776753"/>
              <a:gd name="connsiteY7" fmla="*/ 174173 h 400594"/>
              <a:gd name="connsiteX0" fmla="*/ 0 w 7829005"/>
              <a:gd name="connsiteY0" fmla="*/ 209008 h 400594"/>
              <a:gd name="connsiteX1" fmla="*/ 1881051 w 7829005"/>
              <a:gd name="connsiteY1" fmla="*/ 400594 h 400594"/>
              <a:gd name="connsiteX2" fmla="*/ 5860868 w 7829005"/>
              <a:gd name="connsiteY2" fmla="*/ 391886 h 400594"/>
              <a:gd name="connsiteX3" fmla="*/ 7829005 w 7829005"/>
              <a:gd name="connsiteY3" fmla="*/ 174172 h 400594"/>
              <a:gd name="connsiteX4" fmla="*/ 5895702 w 7829005"/>
              <a:gd name="connsiteY4" fmla="*/ 0 h 400594"/>
              <a:gd name="connsiteX5" fmla="*/ 1706879 w 7829005"/>
              <a:gd name="connsiteY5" fmla="*/ 43542 h 400594"/>
              <a:gd name="connsiteX6" fmla="*/ 609599 w 7829005"/>
              <a:gd name="connsiteY6" fmla="*/ 95794 h 400594"/>
              <a:gd name="connsiteX7" fmla="*/ 0 w 7829005"/>
              <a:gd name="connsiteY7" fmla="*/ 209008 h 400594"/>
              <a:gd name="connsiteX0" fmla="*/ 0 w 7855131"/>
              <a:gd name="connsiteY0" fmla="*/ 200299 h 400594"/>
              <a:gd name="connsiteX1" fmla="*/ 1907177 w 7855131"/>
              <a:gd name="connsiteY1" fmla="*/ 400594 h 400594"/>
              <a:gd name="connsiteX2" fmla="*/ 5886994 w 7855131"/>
              <a:gd name="connsiteY2" fmla="*/ 391886 h 400594"/>
              <a:gd name="connsiteX3" fmla="*/ 7855131 w 7855131"/>
              <a:gd name="connsiteY3" fmla="*/ 174172 h 400594"/>
              <a:gd name="connsiteX4" fmla="*/ 5921828 w 7855131"/>
              <a:gd name="connsiteY4" fmla="*/ 0 h 400594"/>
              <a:gd name="connsiteX5" fmla="*/ 1733005 w 7855131"/>
              <a:gd name="connsiteY5" fmla="*/ 43542 h 400594"/>
              <a:gd name="connsiteX6" fmla="*/ 635725 w 7855131"/>
              <a:gd name="connsiteY6" fmla="*/ 95794 h 400594"/>
              <a:gd name="connsiteX7" fmla="*/ 0 w 7855131"/>
              <a:gd name="connsiteY7" fmla="*/ 200299 h 40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5131" h="400594">
                <a:moveTo>
                  <a:pt x="0" y="200299"/>
                </a:moveTo>
                <a:lnTo>
                  <a:pt x="1907177" y="400594"/>
                </a:lnTo>
                <a:lnTo>
                  <a:pt x="5886994" y="391886"/>
                </a:lnTo>
                <a:lnTo>
                  <a:pt x="7855131" y="174172"/>
                </a:lnTo>
                <a:lnTo>
                  <a:pt x="5921828" y="0"/>
                </a:lnTo>
                <a:lnTo>
                  <a:pt x="1733005" y="43542"/>
                </a:lnTo>
                <a:cubicBezTo>
                  <a:pt x="1471748" y="66765"/>
                  <a:pt x="896982" y="72571"/>
                  <a:pt x="635725" y="95794"/>
                </a:cubicBezTo>
                <a:lnTo>
                  <a:pt x="0" y="200299"/>
                </a:lnTo>
                <a:close/>
              </a:path>
            </a:pathLst>
          </a:custGeom>
          <a:solidFill>
            <a:srgbClr val="FFC000">
              <a:alpha val="69804"/>
            </a:srgbClr>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12" name="Voľný tvar: tvar 11"/>
          <p:cNvSpPr/>
          <p:nvPr/>
        </p:nvSpPr>
        <p:spPr>
          <a:xfrm>
            <a:off x="4717" y="5349421"/>
            <a:ext cx="12178574" cy="1121048"/>
          </a:xfrm>
          <a:custGeom>
            <a:avLst/>
            <a:gdLst>
              <a:gd name="connsiteX0" fmla="*/ 0 w 12174582"/>
              <a:gd name="connsiteY0" fmla="*/ 374469 h 1114698"/>
              <a:gd name="connsiteX1" fmla="*/ 2107474 w 12174582"/>
              <a:gd name="connsiteY1" fmla="*/ 43543 h 1114698"/>
              <a:gd name="connsiteX2" fmla="*/ 3962400 w 12174582"/>
              <a:gd name="connsiteY2" fmla="*/ 235132 h 1114698"/>
              <a:gd name="connsiteX3" fmla="*/ 7968342 w 12174582"/>
              <a:gd name="connsiteY3" fmla="*/ 243840 h 1114698"/>
              <a:gd name="connsiteX4" fmla="*/ 9927771 w 12174582"/>
              <a:gd name="connsiteY4" fmla="*/ 0 h 1114698"/>
              <a:gd name="connsiteX5" fmla="*/ 12174582 w 12174582"/>
              <a:gd name="connsiteY5" fmla="*/ 374469 h 1114698"/>
              <a:gd name="connsiteX6" fmla="*/ 12174582 w 12174582"/>
              <a:gd name="connsiteY6" fmla="*/ 1097280 h 1114698"/>
              <a:gd name="connsiteX7" fmla="*/ 8708 w 12174582"/>
              <a:gd name="connsiteY7" fmla="*/ 1114698 h 1114698"/>
              <a:gd name="connsiteX8" fmla="*/ 0 w 12174582"/>
              <a:gd name="connsiteY8" fmla="*/ 374469 h 1114698"/>
              <a:gd name="connsiteX0" fmla="*/ 3992 w 12178574"/>
              <a:gd name="connsiteY0" fmla="*/ 374469 h 1114698"/>
              <a:gd name="connsiteX1" fmla="*/ 2111466 w 12178574"/>
              <a:gd name="connsiteY1" fmla="*/ 43543 h 1114698"/>
              <a:gd name="connsiteX2" fmla="*/ 3966392 w 12178574"/>
              <a:gd name="connsiteY2" fmla="*/ 235132 h 1114698"/>
              <a:gd name="connsiteX3" fmla="*/ 7972334 w 12178574"/>
              <a:gd name="connsiteY3" fmla="*/ 243840 h 1114698"/>
              <a:gd name="connsiteX4" fmla="*/ 9931763 w 12178574"/>
              <a:gd name="connsiteY4" fmla="*/ 0 h 1114698"/>
              <a:gd name="connsiteX5" fmla="*/ 12178574 w 12178574"/>
              <a:gd name="connsiteY5" fmla="*/ 374469 h 1114698"/>
              <a:gd name="connsiteX6" fmla="*/ 12178574 w 12178574"/>
              <a:gd name="connsiteY6" fmla="*/ 1097280 h 1114698"/>
              <a:gd name="connsiteX7" fmla="*/ 0 w 12178574"/>
              <a:gd name="connsiteY7" fmla="*/ 1114698 h 1114698"/>
              <a:gd name="connsiteX8" fmla="*/ 3992 w 12178574"/>
              <a:gd name="connsiteY8" fmla="*/ 374469 h 1114698"/>
              <a:gd name="connsiteX0" fmla="*/ 3992 w 12178574"/>
              <a:gd name="connsiteY0" fmla="*/ 380819 h 1121048"/>
              <a:gd name="connsiteX1" fmla="*/ 2111466 w 12178574"/>
              <a:gd name="connsiteY1" fmla="*/ 49893 h 1121048"/>
              <a:gd name="connsiteX2" fmla="*/ 3966392 w 12178574"/>
              <a:gd name="connsiteY2" fmla="*/ 241482 h 1121048"/>
              <a:gd name="connsiteX3" fmla="*/ 7972334 w 12178574"/>
              <a:gd name="connsiteY3" fmla="*/ 250190 h 1121048"/>
              <a:gd name="connsiteX4" fmla="*/ 9950813 w 12178574"/>
              <a:gd name="connsiteY4" fmla="*/ 0 h 1121048"/>
              <a:gd name="connsiteX5" fmla="*/ 12178574 w 12178574"/>
              <a:gd name="connsiteY5" fmla="*/ 380819 h 1121048"/>
              <a:gd name="connsiteX6" fmla="*/ 12178574 w 12178574"/>
              <a:gd name="connsiteY6" fmla="*/ 1103630 h 1121048"/>
              <a:gd name="connsiteX7" fmla="*/ 0 w 12178574"/>
              <a:gd name="connsiteY7" fmla="*/ 1121048 h 1121048"/>
              <a:gd name="connsiteX8" fmla="*/ 3992 w 12178574"/>
              <a:gd name="connsiteY8" fmla="*/ 380819 h 1121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78574" h="1121048">
                <a:moveTo>
                  <a:pt x="3992" y="380819"/>
                </a:moveTo>
                <a:lnTo>
                  <a:pt x="2111466" y="49893"/>
                </a:lnTo>
                <a:lnTo>
                  <a:pt x="3966392" y="241482"/>
                </a:lnTo>
                <a:lnTo>
                  <a:pt x="7972334" y="250190"/>
                </a:lnTo>
                <a:lnTo>
                  <a:pt x="9950813" y="0"/>
                </a:lnTo>
                <a:lnTo>
                  <a:pt x="12178574" y="380819"/>
                </a:lnTo>
                <a:lnTo>
                  <a:pt x="12178574" y="1103630"/>
                </a:lnTo>
                <a:lnTo>
                  <a:pt x="0" y="1121048"/>
                </a:lnTo>
                <a:cubicBezTo>
                  <a:pt x="1331" y="874305"/>
                  <a:pt x="2661" y="627562"/>
                  <a:pt x="3992" y="380819"/>
                </a:cubicBezTo>
                <a:close/>
              </a:path>
            </a:pathLst>
          </a:custGeom>
          <a:solidFill>
            <a:srgbClr val="FFC000">
              <a:alpha val="69804"/>
            </a:srgbClr>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087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par>
                          <p:cTn id="8" fill="hold">
                            <p:stCondLst>
                              <p:cond delay="500"/>
                            </p:stCondLst>
                            <p:childTnLst>
                              <p:par>
                                <p:cTn id="9" presetID="10" presetClass="exit" presetSubtype="0" fill="hold" grpId="1" nodeType="afterEffect">
                                  <p:stCondLst>
                                    <p:cond delay="0"/>
                                  </p:stCondLst>
                                  <p:childTnLst>
                                    <p:animEffect transition="out" filter="fade">
                                      <p:cBhvr>
                                        <p:cTn id="10" dur="500"/>
                                        <p:tgtEl>
                                          <p:spTgt spid="12"/>
                                        </p:tgtEl>
                                      </p:cBhvr>
                                    </p:animEffect>
                                    <p:set>
                                      <p:cBhvr>
                                        <p:cTn id="11" dur="1" fill="hold">
                                          <p:stCondLst>
                                            <p:cond delay="499"/>
                                          </p:stCondLst>
                                        </p:cTn>
                                        <p:tgtEl>
                                          <p:spTgt spid="12"/>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childTnLst>
                          </p:cTn>
                        </p:par>
                        <p:par>
                          <p:cTn id="17" fill="hold">
                            <p:stCondLst>
                              <p:cond delay="500"/>
                            </p:stCondLst>
                            <p:childTnLst>
                              <p:par>
                                <p:cTn id="18" presetID="10" presetClass="exit" presetSubtype="0" fill="hold" grpId="1" nodeType="afterEffect">
                                  <p:stCondLst>
                                    <p:cond delay="0"/>
                                  </p:stCondLst>
                                  <p:childTnLst>
                                    <p:animEffect transition="out" filter="fade">
                                      <p:cBhvr>
                                        <p:cTn id="19" dur="500"/>
                                        <p:tgtEl>
                                          <p:spTgt spid="11"/>
                                        </p:tgtEl>
                                      </p:cBhvr>
                                    </p:animEffect>
                                    <p:set>
                                      <p:cBhvr>
                                        <p:cTn id="20" dur="1" fill="hold">
                                          <p:stCondLst>
                                            <p:cond delay="499"/>
                                          </p:stCondLst>
                                        </p:cTn>
                                        <p:tgtEl>
                                          <p:spTgt spid="11"/>
                                        </p:tgtEl>
                                        <p:attrNameLst>
                                          <p:attrName>style.visibility</p:attrName>
                                        </p:attrNameLst>
                                      </p:cBhvr>
                                      <p:to>
                                        <p:strVal val="hidden"/>
                                      </p:to>
                                    </p:set>
                                  </p:childTnLst>
                                </p:cTn>
                              </p:par>
                            </p:childTnLst>
                          </p:cTn>
                        </p:par>
                        <p:par>
                          <p:cTn id="21" fill="hold">
                            <p:stCondLst>
                              <p:cond delay="1000"/>
                            </p:stCondLst>
                            <p:childTnLst>
                              <p:par>
                                <p:cTn id="22" presetID="10" presetClass="entr" presetSubtype="0"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par>
                          <p:cTn id="28" fill="hold">
                            <p:stCondLst>
                              <p:cond delay="1500"/>
                            </p:stCondLst>
                            <p:childTnLst>
                              <p:par>
                                <p:cTn id="29" presetID="10" presetClass="exit" presetSubtype="0" fill="hold" grpId="1" nodeType="afterEffect">
                                  <p:stCondLst>
                                    <p:cond delay="0"/>
                                  </p:stCondLst>
                                  <p:childTnLst>
                                    <p:animEffect transition="out" filter="fade">
                                      <p:cBhvr>
                                        <p:cTn id="30" dur="500"/>
                                        <p:tgtEl>
                                          <p:spTgt spid="9"/>
                                        </p:tgtEl>
                                      </p:cBhvr>
                                    </p:animEffect>
                                    <p:set>
                                      <p:cBhvr>
                                        <p:cTn id="31" dur="1" fill="hold">
                                          <p:stCondLst>
                                            <p:cond delay="499"/>
                                          </p:stCondLst>
                                        </p:cTn>
                                        <p:tgtEl>
                                          <p:spTgt spid="9"/>
                                        </p:tgtEl>
                                        <p:attrNameLst>
                                          <p:attrName>style.visibility</p:attrName>
                                        </p:attrNameLst>
                                      </p:cBhvr>
                                      <p:to>
                                        <p:strVal val="hidden"/>
                                      </p:to>
                                    </p:set>
                                  </p:childTnLst>
                                </p:cTn>
                              </p:par>
                              <p:par>
                                <p:cTn id="32" presetID="10" presetClass="exit" presetSubtype="0" fill="hold" grpId="1" nodeType="withEffect">
                                  <p:stCondLst>
                                    <p:cond delay="0"/>
                                  </p:stCondLst>
                                  <p:childTnLst>
                                    <p:animEffect transition="out" filter="fade">
                                      <p:cBhvr>
                                        <p:cTn id="33" dur="500"/>
                                        <p:tgtEl>
                                          <p:spTgt spid="8"/>
                                        </p:tgtEl>
                                      </p:cBhvr>
                                    </p:animEffect>
                                    <p:set>
                                      <p:cBhvr>
                                        <p:cTn id="34" dur="1" fill="hold">
                                          <p:stCondLst>
                                            <p:cond delay="499"/>
                                          </p:stCondLst>
                                        </p:cTn>
                                        <p:tgtEl>
                                          <p:spTgt spid="8"/>
                                        </p:tgtEl>
                                        <p:attrNameLst>
                                          <p:attrName>style.visibility</p:attrName>
                                        </p:attrNameLst>
                                      </p:cBhvr>
                                      <p:to>
                                        <p:strVal val="hidden"/>
                                      </p:to>
                                    </p:set>
                                  </p:childTnLst>
                                </p:cTn>
                              </p:par>
                            </p:childTnLst>
                          </p:cTn>
                        </p:par>
                        <p:par>
                          <p:cTn id="35" fill="hold">
                            <p:stCondLst>
                              <p:cond delay="2000"/>
                            </p:stCondLst>
                            <p:childTnLst>
                              <p:par>
                                <p:cTn id="36" presetID="10" presetClass="entr" presetSubtype="0" fill="hold" grpId="0" nodeType="after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fade">
                                      <p:cBhvr>
                                        <p:cTn id="38" dur="500"/>
                                        <p:tgtEl>
                                          <p:spTgt spid="10"/>
                                        </p:tgtEl>
                                      </p:cBhvr>
                                    </p:animEffect>
                                  </p:childTnLst>
                                </p:cTn>
                              </p:par>
                            </p:childTnLst>
                          </p:cTn>
                        </p:par>
                        <p:par>
                          <p:cTn id="39" fill="hold">
                            <p:stCondLst>
                              <p:cond delay="2500"/>
                            </p:stCondLst>
                            <p:childTnLst>
                              <p:par>
                                <p:cTn id="40" presetID="10" presetClass="exit" presetSubtype="0" fill="hold" grpId="1" nodeType="afterEffect">
                                  <p:stCondLst>
                                    <p:cond delay="0"/>
                                  </p:stCondLst>
                                  <p:childTnLst>
                                    <p:animEffect transition="out" filter="fade">
                                      <p:cBhvr>
                                        <p:cTn id="41" dur="500"/>
                                        <p:tgtEl>
                                          <p:spTgt spid="10"/>
                                        </p:tgtEl>
                                      </p:cBhvr>
                                    </p:animEffect>
                                    <p:set>
                                      <p:cBhvr>
                                        <p:cTn id="42"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8" grpId="1" animBg="1"/>
      <p:bldP spid="9" grpId="0" animBg="1"/>
      <p:bldP spid="9" grpId="1" animBg="1"/>
      <p:bldP spid="10" grpId="0" animBg="1"/>
      <p:bldP spid="10" grpId="1" animBg="1"/>
      <p:bldP spid="11" grpId="0" animBg="1"/>
      <p:bldP spid="11" grpId="1" animBg="1"/>
      <p:bldP spid="12" grpId="0" animBg="1"/>
      <p:bldP spid="12" grpId="1"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Motivation</a:t>
            </a:r>
          </a:p>
        </p:txBody>
      </p:sp>
      <p:pic>
        <p:nvPicPr>
          <p:cNvPr id="6" name="Zástupný objekt pre obsah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904874"/>
            <a:ext cx="12192000" cy="5551487"/>
          </a:xfrm>
        </p:spPr>
      </p:pic>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3</a:t>
            </a:fld>
            <a:endParaRPr lang="en-US"/>
          </a:p>
        </p:txBody>
      </p:sp>
      <p:pic>
        <p:nvPicPr>
          <p:cNvPr id="12" name="Obrázok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44983" y="2880359"/>
            <a:ext cx="3962399" cy="2048692"/>
          </a:xfrm>
          <a:prstGeom prst="rect">
            <a:avLst/>
          </a:prstGeom>
        </p:spPr>
      </p:pic>
      <p:sp>
        <p:nvSpPr>
          <p:cNvPr id="13" name="Voľný tvar: tvar 12"/>
          <p:cNvSpPr/>
          <p:nvPr/>
        </p:nvSpPr>
        <p:spPr>
          <a:xfrm>
            <a:off x="-9525" y="885825"/>
            <a:ext cx="12249150" cy="4867275"/>
          </a:xfrm>
          <a:custGeom>
            <a:avLst/>
            <a:gdLst>
              <a:gd name="connsiteX0" fmla="*/ 0 w 12249150"/>
              <a:gd name="connsiteY0" fmla="*/ 4867275 h 4867275"/>
              <a:gd name="connsiteX1" fmla="*/ 2143125 w 12249150"/>
              <a:gd name="connsiteY1" fmla="*/ 4505325 h 4867275"/>
              <a:gd name="connsiteX2" fmla="*/ 3971925 w 12249150"/>
              <a:gd name="connsiteY2" fmla="*/ 4705350 h 4867275"/>
              <a:gd name="connsiteX3" fmla="*/ 7962900 w 12249150"/>
              <a:gd name="connsiteY3" fmla="*/ 4714875 h 4867275"/>
              <a:gd name="connsiteX4" fmla="*/ 9801225 w 12249150"/>
              <a:gd name="connsiteY4" fmla="*/ 4505325 h 4867275"/>
              <a:gd name="connsiteX5" fmla="*/ 12249150 w 12249150"/>
              <a:gd name="connsiteY5" fmla="*/ 4867275 h 4867275"/>
              <a:gd name="connsiteX6" fmla="*/ 12201525 w 12249150"/>
              <a:gd name="connsiteY6" fmla="*/ 0 h 4867275"/>
              <a:gd name="connsiteX7" fmla="*/ 0 w 12249150"/>
              <a:gd name="connsiteY7" fmla="*/ 19050 h 4867275"/>
              <a:gd name="connsiteX8" fmla="*/ 0 w 12249150"/>
              <a:gd name="connsiteY8" fmla="*/ 4867275 h 486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9150" h="4867275">
                <a:moveTo>
                  <a:pt x="0" y="4867275"/>
                </a:moveTo>
                <a:lnTo>
                  <a:pt x="2143125" y="4505325"/>
                </a:lnTo>
                <a:lnTo>
                  <a:pt x="3971925" y="4705350"/>
                </a:lnTo>
                <a:lnTo>
                  <a:pt x="7962900" y="4714875"/>
                </a:lnTo>
                <a:lnTo>
                  <a:pt x="9801225" y="4505325"/>
                </a:lnTo>
                <a:lnTo>
                  <a:pt x="12249150" y="4867275"/>
                </a:lnTo>
                <a:lnTo>
                  <a:pt x="12201525" y="0"/>
                </a:lnTo>
                <a:lnTo>
                  <a:pt x="0" y="19050"/>
                </a:lnTo>
                <a:lnTo>
                  <a:pt x="0" y="4867275"/>
                </a:lnTo>
                <a:close/>
              </a:path>
            </a:pathLst>
          </a:custGeom>
          <a:solidFill>
            <a:srgbClr val="000000">
              <a:alpha val="80000"/>
            </a:srgb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11673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Matte Screens</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4</a:t>
            </a:fld>
            <a:endParaRPr lang="en-US"/>
          </a:p>
        </p:txBody>
      </p:sp>
      <p:pic>
        <p:nvPicPr>
          <p:cNvPr id="6" name="Short_7">
            <a:hlinkClick r:id="" action="ppaction://media"/>
            <a:extLst>
              <a:ext uri="{FF2B5EF4-FFF2-40B4-BE49-F238E27FC236}">
                <a16:creationId xmlns:a16="http://schemas.microsoft.com/office/drawing/2014/main" id="{BB0C40EE-0E8D-4262-8690-84C13D6D2EC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13194" b="5856"/>
          <a:stretch/>
        </p:blipFill>
        <p:spPr>
          <a:xfrm>
            <a:off x="0" y="904874"/>
            <a:ext cx="12192000" cy="5551487"/>
          </a:xfrm>
          <a:prstGeom prst="rect">
            <a:avLst/>
          </a:prstGeom>
        </p:spPr>
      </p:pic>
    </p:spTree>
    <p:extLst>
      <p:ext uri="{BB962C8B-B14F-4D97-AF65-F5344CB8AC3E}">
        <p14:creationId xmlns:p14="http://schemas.microsoft.com/office/powerpoint/2010/main" val="2250338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5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Silver Screens</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5</a:t>
            </a:fld>
            <a:endParaRPr lang="en-US"/>
          </a:p>
        </p:txBody>
      </p:sp>
      <p:pic>
        <p:nvPicPr>
          <p:cNvPr id="7" name="Short_11">
            <a:hlinkClick r:id="" action="ppaction://media"/>
            <a:extLst>
              <a:ext uri="{FF2B5EF4-FFF2-40B4-BE49-F238E27FC236}">
                <a16:creationId xmlns:a16="http://schemas.microsoft.com/office/drawing/2014/main" id="{124A4702-F1E4-44E6-9604-A98ABF382A7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13195" b="5856"/>
          <a:stretch/>
        </p:blipFill>
        <p:spPr>
          <a:xfrm>
            <a:off x="0" y="904875"/>
            <a:ext cx="12192000" cy="5551486"/>
          </a:xfrm>
          <a:prstGeom prst="rect">
            <a:avLst/>
          </a:prstGeom>
        </p:spPr>
      </p:pic>
    </p:spTree>
    <p:extLst>
      <p:ext uri="{BB962C8B-B14F-4D97-AF65-F5344CB8AC3E}">
        <p14:creationId xmlns:p14="http://schemas.microsoft.com/office/powerpoint/2010/main" val="2626238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5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Ideal Screens</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6</a:t>
            </a:fld>
            <a:endParaRPr lang="en-US"/>
          </a:p>
        </p:txBody>
      </p:sp>
      <p:pic>
        <p:nvPicPr>
          <p:cNvPr id="6" name="Short_10">
            <a:hlinkClick r:id="" action="ppaction://media"/>
            <a:extLst>
              <a:ext uri="{FF2B5EF4-FFF2-40B4-BE49-F238E27FC236}">
                <a16:creationId xmlns:a16="http://schemas.microsoft.com/office/drawing/2014/main" id="{1CEF244D-C31A-46CC-B75A-25FB31AA3A2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13195" b="5856"/>
          <a:stretch/>
        </p:blipFill>
        <p:spPr>
          <a:xfrm>
            <a:off x="0" y="904875"/>
            <a:ext cx="12192000" cy="5551486"/>
          </a:xfrm>
          <a:prstGeom prst="rect">
            <a:avLst/>
          </a:prstGeom>
        </p:spPr>
      </p:pic>
    </p:spTree>
    <p:extLst>
      <p:ext uri="{BB962C8B-B14F-4D97-AF65-F5344CB8AC3E}">
        <p14:creationId xmlns:p14="http://schemas.microsoft.com/office/powerpoint/2010/main" val="16507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5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Matte Screen Luminance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7</a:t>
            </a:fld>
            <a:endParaRPr lang="en-US"/>
          </a:p>
        </p:txBody>
      </p:sp>
      <p:cxnSp>
        <p:nvCxnSpPr>
          <p:cNvPr id="7" name="Rovná spojnica 6"/>
          <p:cNvCxnSpPr/>
          <p:nvPr/>
        </p:nvCxnSpPr>
        <p:spPr>
          <a:xfrm flipV="1">
            <a:off x="669930" y="5520771"/>
            <a:ext cx="3960793" cy="6945"/>
          </a:xfrm>
          <a:prstGeom prst="line">
            <a:avLst/>
          </a:prstGeom>
          <a:ln w="12700"/>
        </p:spPr>
        <p:style>
          <a:lnRef idx="1">
            <a:schemeClr val="dk1"/>
          </a:lnRef>
          <a:fillRef idx="0">
            <a:schemeClr val="dk1"/>
          </a:fillRef>
          <a:effectRef idx="0">
            <a:schemeClr val="dk1"/>
          </a:effectRef>
          <a:fontRef idx="minor">
            <a:schemeClr val="tx1"/>
          </a:fontRef>
        </p:style>
      </p:cxnSp>
      <p:pic>
        <p:nvPicPr>
          <p:cNvPr id="9" name="Obrázo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5691" y="1833520"/>
            <a:ext cx="555772" cy="954788"/>
          </a:xfrm>
          <a:prstGeom prst="rect">
            <a:avLst/>
          </a:prstGeom>
        </p:spPr>
      </p:pic>
      <p:sp>
        <p:nvSpPr>
          <p:cNvPr id="6" name="BlokTextu 5"/>
          <p:cNvSpPr txBox="1"/>
          <p:nvPr/>
        </p:nvSpPr>
        <p:spPr>
          <a:xfrm>
            <a:off x="2203633" y="5615761"/>
            <a:ext cx="893386"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grpSp>
        <p:nvGrpSpPr>
          <p:cNvPr id="15" name="Skupina 14"/>
          <p:cNvGrpSpPr/>
          <p:nvPr/>
        </p:nvGrpSpPr>
        <p:grpSpPr>
          <a:xfrm>
            <a:off x="618749" y="4600718"/>
            <a:ext cx="4052450" cy="922653"/>
            <a:chOff x="618749" y="4600718"/>
            <a:chExt cx="4052450" cy="922653"/>
          </a:xfrm>
        </p:grpSpPr>
        <p:pic>
          <p:nvPicPr>
            <p:cNvPr id="11" name="Obrázok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26377" y="4600718"/>
              <a:ext cx="914399" cy="918286"/>
            </a:xfrm>
            <a:prstGeom prst="rect">
              <a:avLst/>
            </a:prstGeom>
          </p:spPr>
        </p:pic>
        <p:pic>
          <p:nvPicPr>
            <p:cNvPr id="18" name="Obrázok 1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749" y="4605085"/>
              <a:ext cx="914399" cy="918286"/>
            </a:xfrm>
            <a:prstGeom prst="rect">
              <a:avLst/>
            </a:prstGeom>
          </p:spPr>
        </p:pic>
        <p:pic>
          <p:nvPicPr>
            <p:cNvPr id="19" name="Obrázok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56800" y="4600740"/>
              <a:ext cx="914399" cy="918286"/>
            </a:xfrm>
            <a:prstGeom prst="rect">
              <a:avLst/>
            </a:prstGeom>
          </p:spPr>
        </p:pic>
      </p:grpSp>
      <p:cxnSp>
        <p:nvCxnSpPr>
          <p:cNvPr id="25" name="Rovná spojovacia šípka 24"/>
          <p:cNvCxnSpPr>
            <a:endCxn id="18" idx="2"/>
          </p:cNvCxnSpPr>
          <p:nvPr/>
        </p:nvCxnSpPr>
        <p:spPr>
          <a:xfrm flipH="1">
            <a:off x="1075949" y="1996580"/>
            <a:ext cx="1707628" cy="3526791"/>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sp>
        <p:nvSpPr>
          <p:cNvPr id="20" name="BlokTextu 19"/>
          <p:cNvSpPr txBox="1"/>
          <p:nvPr/>
        </p:nvSpPr>
        <p:spPr>
          <a:xfrm rot="16200000">
            <a:off x="-304420" y="4416052"/>
            <a:ext cx="1326004"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Luminance</a:t>
            </a:r>
          </a:p>
        </p:txBody>
      </p:sp>
      <p:cxnSp>
        <p:nvCxnSpPr>
          <p:cNvPr id="21" name="Rovná spojovacia šípka 20"/>
          <p:cNvCxnSpPr>
            <a:endCxn id="11" idx="2"/>
          </p:cNvCxnSpPr>
          <p:nvPr/>
        </p:nvCxnSpPr>
        <p:spPr>
          <a:xfrm>
            <a:off x="2783577" y="1996580"/>
            <a:ext cx="0" cy="3522424"/>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4" name="Rovná spojovacia šípka 23"/>
          <p:cNvCxnSpPr>
            <a:endCxn id="19" idx="2"/>
          </p:cNvCxnSpPr>
          <p:nvPr/>
        </p:nvCxnSpPr>
        <p:spPr>
          <a:xfrm>
            <a:off x="2783577" y="1996580"/>
            <a:ext cx="1430423" cy="3522446"/>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sp>
        <p:nvSpPr>
          <p:cNvPr id="30" name="Ovál 29"/>
          <p:cNvSpPr/>
          <p:nvPr/>
        </p:nvSpPr>
        <p:spPr>
          <a:xfrm>
            <a:off x="1191493" y="5088270"/>
            <a:ext cx="134224" cy="134224"/>
          </a:xfrm>
          <a:prstGeom prst="ellipse">
            <a:avLst/>
          </a:prstGeom>
          <a:solidFill>
            <a:srgbClr val="C559C9"/>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36" name="Ovál 35"/>
          <p:cNvSpPr/>
          <p:nvPr/>
        </p:nvSpPr>
        <p:spPr>
          <a:xfrm>
            <a:off x="2717679" y="5052257"/>
            <a:ext cx="134224" cy="134224"/>
          </a:xfrm>
          <a:prstGeom prst="ellipse">
            <a:avLst/>
          </a:prstGeom>
          <a:solidFill>
            <a:srgbClr val="C559C9"/>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37" name="Ovál 36"/>
          <p:cNvSpPr/>
          <p:nvPr/>
        </p:nvSpPr>
        <p:spPr>
          <a:xfrm>
            <a:off x="3977776" y="5052257"/>
            <a:ext cx="134224" cy="134224"/>
          </a:xfrm>
          <a:prstGeom prst="ellipse">
            <a:avLst/>
          </a:prstGeom>
          <a:solidFill>
            <a:srgbClr val="C559C9"/>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cxnSp>
        <p:nvCxnSpPr>
          <p:cNvPr id="40" name="Rovná spojnica 39"/>
          <p:cNvCxnSpPr/>
          <p:nvPr/>
        </p:nvCxnSpPr>
        <p:spPr>
          <a:xfrm>
            <a:off x="677550" y="5108895"/>
            <a:ext cx="3960793" cy="0"/>
          </a:xfrm>
          <a:prstGeom prst="line">
            <a:avLst/>
          </a:prstGeom>
          <a:ln w="28575">
            <a:solidFill>
              <a:srgbClr val="C559C9"/>
            </a:solidFill>
          </a:ln>
        </p:spPr>
        <p:style>
          <a:lnRef idx="1">
            <a:schemeClr val="accent1"/>
          </a:lnRef>
          <a:fillRef idx="0">
            <a:schemeClr val="accent1"/>
          </a:fillRef>
          <a:effectRef idx="0">
            <a:schemeClr val="accent1"/>
          </a:effectRef>
          <a:fontRef idx="minor">
            <a:schemeClr val="tx1"/>
          </a:fontRef>
        </p:style>
      </p:cxnSp>
      <p:sp>
        <p:nvSpPr>
          <p:cNvPr id="41" name="Zástupný objekt pre obsah 2"/>
          <p:cNvSpPr>
            <a:spLocks noGrp="1"/>
          </p:cNvSpPr>
          <p:nvPr>
            <p:ph idx="1"/>
          </p:nvPr>
        </p:nvSpPr>
        <p:spPr>
          <a:xfrm>
            <a:off x="5187222" y="1219200"/>
            <a:ext cx="6166578" cy="4957763"/>
          </a:xfrm>
        </p:spPr>
        <p:txBody>
          <a:bodyPr/>
          <a:lstStyle/>
          <a:p>
            <a:r>
              <a:rPr lang="en-US" dirty="0"/>
              <a:t>Uniform screen luminance</a:t>
            </a:r>
          </a:p>
          <a:p>
            <a:r>
              <a:rPr lang="en-US" dirty="0"/>
              <a:t>Inefficient use of light</a:t>
            </a:r>
          </a:p>
          <a:p>
            <a:pPr lvl="1"/>
            <a:r>
              <a:rPr lang="en-US" dirty="0"/>
              <a:t>Reflections outside the audience</a:t>
            </a:r>
          </a:p>
        </p:txBody>
      </p:sp>
      <p:pic>
        <p:nvPicPr>
          <p:cNvPr id="23" name="Obrázok 2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841" y="1833520"/>
            <a:ext cx="555772" cy="954788"/>
          </a:xfrm>
          <a:prstGeom prst="rect">
            <a:avLst/>
          </a:prstGeom>
        </p:spPr>
      </p:pic>
      <p:pic>
        <p:nvPicPr>
          <p:cNvPr id="8" name="Obrázok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79877">
            <a:off x="3703089" y="1442674"/>
            <a:ext cx="661835" cy="845441"/>
          </a:xfrm>
          <a:prstGeom prst="rect">
            <a:avLst/>
          </a:prstGeom>
        </p:spPr>
      </p:pic>
      <p:grpSp>
        <p:nvGrpSpPr>
          <p:cNvPr id="13" name="Group 12">
            <a:extLst>
              <a:ext uri="{FF2B5EF4-FFF2-40B4-BE49-F238E27FC236}">
                <a16:creationId xmlns:a16="http://schemas.microsoft.com/office/drawing/2014/main" id="{C6305E75-2546-41C1-9196-2DA1E4525208}"/>
              </a:ext>
            </a:extLst>
          </p:cNvPr>
          <p:cNvGrpSpPr/>
          <p:nvPr/>
        </p:nvGrpSpPr>
        <p:grpSpPr>
          <a:xfrm>
            <a:off x="1075949" y="2006205"/>
            <a:ext cx="3138051" cy="3517166"/>
            <a:chOff x="1075949" y="2006205"/>
            <a:chExt cx="3138051" cy="3517166"/>
          </a:xfrm>
        </p:grpSpPr>
        <p:cxnSp>
          <p:nvCxnSpPr>
            <p:cNvPr id="27" name="Rovná spojovacia šípka 34">
              <a:extLst>
                <a:ext uri="{FF2B5EF4-FFF2-40B4-BE49-F238E27FC236}">
                  <a16:creationId xmlns:a16="http://schemas.microsoft.com/office/drawing/2014/main" id="{43EB321B-3940-4378-96CF-F4C33564A3F6}"/>
                </a:ext>
              </a:extLst>
            </p:cNvPr>
            <p:cNvCxnSpPr>
              <a:cxnSpLocks/>
              <a:endCxn id="18" idx="2"/>
            </p:cNvCxnSpPr>
            <p:nvPr/>
          </p:nvCxnSpPr>
          <p:spPr>
            <a:xfrm flipH="1">
              <a:off x="1075949" y="2006205"/>
              <a:ext cx="2892012" cy="3517166"/>
            </a:xfrm>
            <a:prstGeom prst="straightConnector1">
              <a:avLst/>
            </a:prstGeom>
            <a:ln w="28575" cap="flat" cmpd="sng" algn="ctr">
              <a:solidFill>
                <a:srgbClr val="FFC000"/>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8" name="Rovná spojovacia šípka 34">
              <a:extLst>
                <a:ext uri="{FF2B5EF4-FFF2-40B4-BE49-F238E27FC236}">
                  <a16:creationId xmlns:a16="http://schemas.microsoft.com/office/drawing/2014/main" id="{811FBD82-E335-41F9-9D74-F31F7562C2E8}"/>
                </a:ext>
              </a:extLst>
            </p:cNvPr>
            <p:cNvCxnSpPr>
              <a:cxnSpLocks/>
              <a:endCxn id="11" idx="2"/>
            </p:cNvCxnSpPr>
            <p:nvPr/>
          </p:nvCxnSpPr>
          <p:spPr>
            <a:xfrm flipH="1">
              <a:off x="2783577" y="2006205"/>
              <a:ext cx="1184384" cy="3512799"/>
            </a:xfrm>
            <a:prstGeom prst="straightConnector1">
              <a:avLst/>
            </a:prstGeom>
            <a:ln w="28575" cap="flat" cmpd="sng" algn="ctr">
              <a:solidFill>
                <a:srgbClr val="FFC000"/>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9" name="Rovná spojovacia šípka 34">
              <a:extLst>
                <a:ext uri="{FF2B5EF4-FFF2-40B4-BE49-F238E27FC236}">
                  <a16:creationId xmlns:a16="http://schemas.microsoft.com/office/drawing/2014/main" id="{07D35E87-792C-4F70-BCEA-ED1EBF259E60}"/>
                </a:ext>
              </a:extLst>
            </p:cNvPr>
            <p:cNvCxnSpPr>
              <a:cxnSpLocks/>
              <a:endCxn id="19" idx="2"/>
            </p:cNvCxnSpPr>
            <p:nvPr/>
          </p:nvCxnSpPr>
          <p:spPr>
            <a:xfrm>
              <a:off x="3967960" y="2006205"/>
              <a:ext cx="246040" cy="3512821"/>
            </a:xfrm>
            <a:prstGeom prst="straightConnector1">
              <a:avLst/>
            </a:prstGeom>
            <a:ln w="28575" cap="flat" cmpd="sng" algn="ctr">
              <a:solidFill>
                <a:srgbClr val="FFC000"/>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grpSp>
    </p:spTree>
    <p:extLst>
      <p:ext uri="{BB962C8B-B14F-4D97-AF65-F5344CB8AC3E}">
        <p14:creationId xmlns:p14="http://schemas.microsoft.com/office/powerpoint/2010/main" val="3371061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up)">
                                      <p:cBhvr>
                                        <p:cTn id="7" dur="1000"/>
                                        <p:tgtEl>
                                          <p:spTgt spid="13"/>
                                        </p:tgtEl>
                                      </p:cBhvr>
                                    </p:animEffect>
                                  </p:childTnLst>
                                </p:cTn>
                              </p:par>
                            </p:childTnLst>
                          </p:cTn>
                        </p:par>
                        <p:par>
                          <p:cTn id="8" fill="hold">
                            <p:stCondLst>
                              <p:cond delay="1000"/>
                            </p:stCondLst>
                            <p:childTnLst>
                              <p:par>
                                <p:cTn id="9" presetID="10" presetClass="exit" presetSubtype="0" fill="hold" nodeType="afterEffect">
                                  <p:stCondLst>
                                    <p:cond delay="0"/>
                                  </p:stCondLst>
                                  <p:childTnLst>
                                    <p:animEffect transition="out" filter="fade">
                                      <p:cBhvr>
                                        <p:cTn id="10" dur="500"/>
                                        <p:tgtEl>
                                          <p:spTgt spid="13"/>
                                        </p:tgtEl>
                                      </p:cBhvr>
                                    </p:animEffect>
                                    <p:set>
                                      <p:cBhvr>
                                        <p:cTn id="11" dur="1" fill="hold">
                                          <p:stCondLst>
                                            <p:cond delay="499"/>
                                          </p:stCondLst>
                                        </p:cTn>
                                        <p:tgtEl>
                                          <p:spTgt spid="13"/>
                                        </p:tgtEl>
                                        <p:attrNameLst>
                                          <p:attrName>style.visibility</p:attrName>
                                        </p:attrNameLst>
                                      </p:cBhvr>
                                      <p:to>
                                        <p:strVal val="hidden"/>
                                      </p:to>
                                    </p:set>
                                  </p:childTnLst>
                                </p:cTn>
                              </p:par>
                              <p:par>
                                <p:cTn id="12" presetID="22" presetClass="entr" presetSubtype="4" fill="hold" nodeType="with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wipe(down)">
                                      <p:cBhvr>
                                        <p:cTn id="14" dur="1000"/>
                                        <p:tgtEl>
                                          <p:spTgt spid="15"/>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animEffect transition="in" filter="wipe(up)">
                                      <p:cBhvr>
                                        <p:cTn id="19" dur="500"/>
                                        <p:tgtEl>
                                          <p:spTgt spid="25"/>
                                        </p:tgtEl>
                                      </p:cBhvr>
                                    </p:animEffect>
                                  </p:childTnLst>
                                </p:cTn>
                              </p:par>
                              <p:par>
                                <p:cTn id="20" presetID="10" presetClass="entr" presetSubtype="0" fill="hold" grpId="0" nodeType="withEffect">
                                  <p:stCondLst>
                                    <p:cond delay="400"/>
                                  </p:stCondLst>
                                  <p:childTnLst>
                                    <p:set>
                                      <p:cBhvr>
                                        <p:cTn id="21" dur="1" fill="hold">
                                          <p:stCondLst>
                                            <p:cond delay="0"/>
                                          </p:stCondLst>
                                        </p:cTn>
                                        <p:tgtEl>
                                          <p:spTgt spid="30"/>
                                        </p:tgtEl>
                                        <p:attrNameLst>
                                          <p:attrName>style.visibility</p:attrName>
                                        </p:attrNameLst>
                                      </p:cBhvr>
                                      <p:to>
                                        <p:strVal val="visible"/>
                                      </p:to>
                                    </p:set>
                                    <p:animEffect transition="in" filter="fade">
                                      <p:cBhvr>
                                        <p:cTn id="22" dur="500"/>
                                        <p:tgtEl>
                                          <p:spTgt spid="30"/>
                                        </p:tgtEl>
                                      </p:cBhvr>
                                    </p:animEffect>
                                  </p:childTnLst>
                                </p:cTn>
                              </p:par>
                            </p:childTnLst>
                          </p:cTn>
                        </p:par>
                        <p:par>
                          <p:cTn id="23" fill="hold">
                            <p:stCondLst>
                              <p:cond delay="900"/>
                            </p:stCondLst>
                            <p:childTnLst>
                              <p:par>
                                <p:cTn id="24" presetID="10" presetClass="exit" presetSubtype="0" fill="hold" nodeType="afterEffect">
                                  <p:stCondLst>
                                    <p:cond delay="0"/>
                                  </p:stCondLst>
                                  <p:childTnLst>
                                    <p:animEffect transition="out" filter="fade">
                                      <p:cBhvr>
                                        <p:cTn id="25" dur="500"/>
                                        <p:tgtEl>
                                          <p:spTgt spid="25"/>
                                        </p:tgtEl>
                                      </p:cBhvr>
                                    </p:animEffect>
                                    <p:set>
                                      <p:cBhvr>
                                        <p:cTn id="26" dur="1" fill="hold">
                                          <p:stCondLst>
                                            <p:cond delay="499"/>
                                          </p:stCondLst>
                                        </p:cTn>
                                        <p:tgtEl>
                                          <p:spTgt spid="25"/>
                                        </p:tgtEl>
                                        <p:attrNameLst>
                                          <p:attrName>style.visibility</p:attrName>
                                        </p:attrNameLst>
                                      </p:cBhvr>
                                      <p:to>
                                        <p:strVal val="hidden"/>
                                      </p:to>
                                    </p:set>
                                  </p:childTnLst>
                                </p:cTn>
                              </p:par>
                              <p:par>
                                <p:cTn id="27" presetID="22" presetClass="entr" presetSubtype="1" fill="hold" nodeType="withEffect">
                                  <p:stCondLst>
                                    <p:cond delay="0"/>
                                  </p:stCondLst>
                                  <p:childTnLst>
                                    <p:set>
                                      <p:cBhvr>
                                        <p:cTn id="28" dur="1" fill="hold">
                                          <p:stCondLst>
                                            <p:cond delay="0"/>
                                          </p:stCondLst>
                                        </p:cTn>
                                        <p:tgtEl>
                                          <p:spTgt spid="21"/>
                                        </p:tgtEl>
                                        <p:attrNameLst>
                                          <p:attrName>style.visibility</p:attrName>
                                        </p:attrNameLst>
                                      </p:cBhvr>
                                      <p:to>
                                        <p:strVal val="visible"/>
                                      </p:to>
                                    </p:set>
                                    <p:animEffect transition="in" filter="wipe(up)">
                                      <p:cBhvr>
                                        <p:cTn id="29" dur="500"/>
                                        <p:tgtEl>
                                          <p:spTgt spid="21"/>
                                        </p:tgtEl>
                                      </p:cBhvr>
                                    </p:animEffect>
                                  </p:childTnLst>
                                </p:cTn>
                              </p:par>
                              <p:par>
                                <p:cTn id="30" presetID="10" presetClass="entr" presetSubtype="0" fill="hold" grpId="0" nodeType="withEffect">
                                  <p:stCondLst>
                                    <p:cond delay="400"/>
                                  </p:stCondLst>
                                  <p:childTnLst>
                                    <p:set>
                                      <p:cBhvr>
                                        <p:cTn id="31" dur="1" fill="hold">
                                          <p:stCondLst>
                                            <p:cond delay="0"/>
                                          </p:stCondLst>
                                        </p:cTn>
                                        <p:tgtEl>
                                          <p:spTgt spid="36"/>
                                        </p:tgtEl>
                                        <p:attrNameLst>
                                          <p:attrName>style.visibility</p:attrName>
                                        </p:attrNameLst>
                                      </p:cBhvr>
                                      <p:to>
                                        <p:strVal val="visible"/>
                                      </p:to>
                                    </p:set>
                                    <p:animEffect transition="in" filter="fade">
                                      <p:cBhvr>
                                        <p:cTn id="32" dur="500"/>
                                        <p:tgtEl>
                                          <p:spTgt spid="36"/>
                                        </p:tgtEl>
                                      </p:cBhvr>
                                    </p:animEffect>
                                  </p:childTnLst>
                                </p:cTn>
                              </p:par>
                            </p:childTnLst>
                          </p:cTn>
                        </p:par>
                        <p:par>
                          <p:cTn id="33" fill="hold">
                            <p:stCondLst>
                              <p:cond delay="1800"/>
                            </p:stCondLst>
                            <p:childTnLst>
                              <p:par>
                                <p:cTn id="34" presetID="10" presetClass="exit" presetSubtype="0" fill="hold" nodeType="afterEffect">
                                  <p:stCondLst>
                                    <p:cond delay="0"/>
                                  </p:stCondLst>
                                  <p:childTnLst>
                                    <p:animEffect transition="out" filter="fade">
                                      <p:cBhvr>
                                        <p:cTn id="35" dur="500"/>
                                        <p:tgtEl>
                                          <p:spTgt spid="21"/>
                                        </p:tgtEl>
                                      </p:cBhvr>
                                    </p:animEffect>
                                    <p:set>
                                      <p:cBhvr>
                                        <p:cTn id="36" dur="1" fill="hold">
                                          <p:stCondLst>
                                            <p:cond delay="499"/>
                                          </p:stCondLst>
                                        </p:cTn>
                                        <p:tgtEl>
                                          <p:spTgt spid="21"/>
                                        </p:tgtEl>
                                        <p:attrNameLst>
                                          <p:attrName>style.visibility</p:attrName>
                                        </p:attrNameLst>
                                      </p:cBhvr>
                                      <p:to>
                                        <p:strVal val="hidden"/>
                                      </p:to>
                                    </p:set>
                                  </p:childTnLst>
                                </p:cTn>
                              </p:par>
                              <p:par>
                                <p:cTn id="37" presetID="22" presetClass="entr" presetSubtype="1" fill="hold" nodeType="withEffect">
                                  <p:stCondLst>
                                    <p:cond delay="0"/>
                                  </p:stCondLst>
                                  <p:childTnLst>
                                    <p:set>
                                      <p:cBhvr>
                                        <p:cTn id="38" dur="1" fill="hold">
                                          <p:stCondLst>
                                            <p:cond delay="0"/>
                                          </p:stCondLst>
                                        </p:cTn>
                                        <p:tgtEl>
                                          <p:spTgt spid="24"/>
                                        </p:tgtEl>
                                        <p:attrNameLst>
                                          <p:attrName>style.visibility</p:attrName>
                                        </p:attrNameLst>
                                      </p:cBhvr>
                                      <p:to>
                                        <p:strVal val="visible"/>
                                      </p:to>
                                    </p:set>
                                    <p:animEffect transition="in" filter="wipe(up)">
                                      <p:cBhvr>
                                        <p:cTn id="39" dur="500"/>
                                        <p:tgtEl>
                                          <p:spTgt spid="24"/>
                                        </p:tgtEl>
                                      </p:cBhvr>
                                    </p:animEffect>
                                  </p:childTnLst>
                                </p:cTn>
                              </p:par>
                              <p:par>
                                <p:cTn id="40" presetID="10" presetClass="entr" presetSubtype="0" fill="hold" grpId="0" nodeType="withEffect">
                                  <p:stCondLst>
                                    <p:cond delay="400"/>
                                  </p:stCondLst>
                                  <p:childTnLst>
                                    <p:set>
                                      <p:cBhvr>
                                        <p:cTn id="41" dur="1" fill="hold">
                                          <p:stCondLst>
                                            <p:cond delay="0"/>
                                          </p:stCondLst>
                                        </p:cTn>
                                        <p:tgtEl>
                                          <p:spTgt spid="37"/>
                                        </p:tgtEl>
                                        <p:attrNameLst>
                                          <p:attrName>style.visibility</p:attrName>
                                        </p:attrNameLst>
                                      </p:cBhvr>
                                      <p:to>
                                        <p:strVal val="visible"/>
                                      </p:to>
                                    </p:set>
                                    <p:animEffect transition="in" filter="fade">
                                      <p:cBhvr>
                                        <p:cTn id="42" dur="500"/>
                                        <p:tgtEl>
                                          <p:spTgt spid="37"/>
                                        </p:tgtEl>
                                      </p:cBhvr>
                                    </p:animEffect>
                                  </p:childTnLst>
                                </p:cTn>
                              </p:par>
                            </p:childTnLst>
                          </p:cTn>
                        </p:par>
                        <p:par>
                          <p:cTn id="43" fill="hold">
                            <p:stCondLst>
                              <p:cond delay="2700"/>
                            </p:stCondLst>
                            <p:childTnLst>
                              <p:par>
                                <p:cTn id="44" presetID="10" presetClass="exit" presetSubtype="0" fill="hold" nodeType="afterEffect">
                                  <p:stCondLst>
                                    <p:cond delay="0"/>
                                  </p:stCondLst>
                                  <p:childTnLst>
                                    <p:animEffect transition="out" filter="fade">
                                      <p:cBhvr>
                                        <p:cTn id="45" dur="500"/>
                                        <p:tgtEl>
                                          <p:spTgt spid="24"/>
                                        </p:tgtEl>
                                      </p:cBhvr>
                                    </p:animEffect>
                                    <p:set>
                                      <p:cBhvr>
                                        <p:cTn id="46" dur="1" fill="hold">
                                          <p:stCondLst>
                                            <p:cond delay="499"/>
                                          </p:stCondLst>
                                        </p:cTn>
                                        <p:tgtEl>
                                          <p:spTgt spid="24"/>
                                        </p:tgtEl>
                                        <p:attrNameLst>
                                          <p:attrName>style.visibility</p:attrName>
                                        </p:attrNameLst>
                                      </p:cBhvr>
                                      <p:to>
                                        <p:strVal val="hidden"/>
                                      </p:to>
                                    </p:set>
                                  </p:childTnLst>
                                </p:cTn>
                              </p:par>
                            </p:childTnLst>
                          </p:cTn>
                        </p:par>
                        <p:par>
                          <p:cTn id="47" fill="hold">
                            <p:stCondLst>
                              <p:cond delay="3200"/>
                            </p:stCondLst>
                            <p:childTnLst>
                              <p:par>
                                <p:cTn id="48" presetID="10" presetClass="exit" presetSubtype="0" fill="hold" nodeType="afterEffect">
                                  <p:stCondLst>
                                    <p:cond delay="0"/>
                                  </p:stCondLst>
                                  <p:childTnLst>
                                    <p:animEffect transition="out" filter="fade">
                                      <p:cBhvr>
                                        <p:cTn id="49" dur="500"/>
                                        <p:tgtEl>
                                          <p:spTgt spid="15"/>
                                        </p:tgtEl>
                                      </p:cBhvr>
                                    </p:animEffect>
                                    <p:set>
                                      <p:cBhvr>
                                        <p:cTn id="50" dur="1" fill="hold">
                                          <p:stCondLst>
                                            <p:cond delay="499"/>
                                          </p:stCondLst>
                                        </p:cTn>
                                        <p:tgtEl>
                                          <p:spTgt spid="15"/>
                                        </p:tgtEl>
                                        <p:attrNameLst>
                                          <p:attrName>style.visibility</p:attrName>
                                        </p:attrNameLst>
                                      </p:cBhvr>
                                      <p:to>
                                        <p:strVal val="hidden"/>
                                      </p:to>
                                    </p:set>
                                  </p:childTnLst>
                                </p:cTn>
                              </p:par>
                            </p:childTnLst>
                          </p:cTn>
                        </p:par>
                        <p:par>
                          <p:cTn id="51" fill="hold">
                            <p:stCondLst>
                              <p:cond delay="3700"/>
                            </p:stCondLst>
                            <p:childTnLst>
                              <p:par>
                                <p:cTn id="52" presetID="22" presetClass="entr" presetSubtype="8" fill="hold" nodeType="afterEffect">
                                  <p:stCondLst>
                                    <p:cond delay="0"/>
                                  </p:stCondLst>
                                  <p:childTnLst>
                                    <p:set>
                                      <p:cBhvr>
                                        <p:cTn id="53" dur="1" fill="hold">
                                          <p:stCondLst>
                                            <p:cond delay="0"/>
                                          </p:stCondLst>
                                        </p:cTn>
                                        <p:tgtEl>
                                          <p:spTgt spid="40"/>
                                        </p:tgtEl>
                                        <p:attrNameLst>
                                          <p:attrName>style.visibility</p:attrName>
                                        </p:attrNameLst>
                                      </p:cBhvr>
                                      <p:to>
                                        <p:strVal val="visible"/>
                                      </p:to>
                                    </p:set>
                                    <p:animEffect transition="in" filter="wipe(left)">
                                      <p:cBhvr>
                                        <p:cTn id="54" dur="500"/>
                                        <p:tgtEl>
                                          <p:spTgt spid="40"/>
                                        </p:tgtEl>
                                      </p:cBhvr>
                                    </p:animEffect>
                                  </p:childTnLst>
                                </p:cTn>
                              </p:par>
                              <p:par>
                                <p:cTn id="55" presetID="10" presetClass="exit" presetSubtype="0" fill="hold" grpId="1" nodeType="withEffect">
                                  <p:stCondLst>
                                    <p:cond delay="100"/>
                                  </p:stCondLst>
                                  <p:childTnLst>
                                    <p:animEffect transition="out" filter="fade">
                                      <p:cBhvr>
                                        <p:cTn id="56" dur="500"/>
                                        <p:tgtEl>
                                          <p:spTgt spid="30"/>
                                        </p:tgtEl>
                                      </p:cBhvr>
                                    </p:animEffect>
                                    <p:set>
                                      <p:cBhvr>
                                        <p:cTn id="57" dur="1" fill="hold">
                                          <p:stCondLst>
                                            <p:cond delay="499"/>
                                          </p:stCondLst>
                                        </p:cTn>
                                        <p:tgtEl>
                                          <p:spTgt spid="30"/>
                                        </p:tgtEl>
                                        <p:attrNameLst>
                                          <p:attrName>style.visibility</p:attrName>
                                        </p:attrNameLst>
                                      </p:cBhvr>
                                      <p:to>
                                        <p:strVal val="hidden"/>
                                      </p:to>
                                    </p:set>
                                  </p:childTnLst>
                                </p:cTn>
                              </p:par>
                              <p:par>
                                <p:cTn id="58" presetID="10" presetClass="exit" presetSubtype="0" fill="hold" grpId="1" nodeType="withEffect">
                                  <p:stCondLst>
                                    <p:cond delay="250"/>
                                  </p:stCondLst>
                                  <p:childTnLst>
                                    <p:animEffect transition="out" filter="fade">
                                      <p:cBhvr>
                                        <p:cTn id="59" dur="500"/>
                                        <p:tgtEl>
                                          <p:spTgt spid="36"/>
                                        </p:tgtEl>
                                      </p:cBhvr>
                                    </p:animEffect>
                                    <p:set>
                                      <p:cBhvr>
                                        <p:cTn id="60" dur="1" fill="hold">
                                          <p:stCondLst>
                                            <p:cond delay="499"/>
                                          </p:stCondLst>
                                        </p:cTn>
                                        <p:tgtEl>
                                          <p:spTgt spid="36"/>
                                        </p:tgtEl>
                                        <p:attrNameLst>
                                          <p:attrName>style.visibility</p:attrName>
                                        </p:attrNameLst>
                                      </p:cBhvr>
                                      <p:to>
                                        <p:strVal val="hidden"/>
                                      </p:to>
                                    </p:set>
                                  </p:childTnLst>
                                </p:cTn>
                              </p:par>
                              <p:par>
                                <p:cTn id="61" presetID="10" presetClass="exit" presetSubtype="0" fill="hold" grpId="1" nodeType="withEffect">
                                  <p:stCondLst>
                                    <p:cond delay="400"/>
                                  </p:stCondLst>
                                  <p:childTnLst>
                                    <p:animEffect transition="out" filter="fade">
                                      <p:cBhvr>
                                        <p:cTn id="62" dur="500"/>
                                        <p:tgtEl>
                                          <p:spTgt spid="37"/>
                                        </p:tgtEl>
                                      </p:cBhvr>
                                    </p:animEffect>
                                    <p:set>
                                      <p:cBhvr>
                                        <p:cTn id="63" dur="1" fill="hold">
                                          <p:stCondLst>
                                            <p:cond delay="499"/>
                                          </p:stCondLst>
                                        </p:cTn>
                                        <p:tgtEl>
                                          <p:spTgt spid="3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30" grpId="1" animBg="1"/>
      <p:bldP spid="36" grpId="0" animBg="1"/>
      <p:bldP spid="36" grpId="1" animBg="1"/>
      <p:bldP spid="37" grpId="0" animBg="1"/>
      <p:bldP spid="37" grpId="1"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Silver Screen Luminance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8</a:t>
            </a:fld>
            <a:endParaRPr lang="en-US"/>
          </a:p>
        </p:txBody>
      </p:sp>
      <p:cxnSp>
        <p:nvCxnSpPr>
          <p:cNvPr id="13" name="Rovná spojnica 12"/>
          <p:cNvCxnSpPr/>
          <p:nvPr/>
        </p:nvCxnSpPr>
        <p:spPr>
          <a:xfrm flipV="1">
            <a:off x="669930" y="5520771"/>
            <a:ext cx="3960793" cy="6945"/>
          </a:xfrm>
          <a:prstGeom prst="line">
            <a:avLst/>
          </a:prstGeom>
          <a:ln w="12700"/>
        </p:spPr>
        <p:style>
          <a:lnRef idx="1">
            <a:schemeClr val="dk1"/>
          </a:lnRef>
          <a:fillRef idx="0">
            <a:schemeClr val="dk1"/>
          </a:fillRef>
          <a:effectRef idx="0">
            <a:schemeClr val="dk1"/>
          </a:effectRef>
          <a:fontRef idx="minor">
            <a:schemeClr val="tx1"/>
          </a:fontRef>
        </p:style>
      </p:cxnSp>
      <p:pic>
        <p:nvPicPr>
          <p:cNvPr id="14" name="Obrázok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5691" y="1833520"/>
            <a:ext cx="555772" cy="954788"/>
          </a:xfrm>
          <a:prstGeom prst="rect">
            <a:avLst/>
          </a:prstGeom>
        </p:spPr>
      </p:pic>
      <p:sp>
        <p:nvSpPr>
          <p:cNvPr id="15" name="BlokTextu 14"/>
          <p:cNvSpPr txBox="1"/>
          <p:nvPr/>
        </p:nvSpPr>
        <p:spPr>
          <a:xfrm>
            <a:off x="2203633" y="5615761"/>
            <a:ext cx="893386"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grpSp>
        <p:nvGrpSpPr>
          <p:cNvPr id="6" name="Skupina 5"/>
          <p:cNvGrpSpPr/>
          <p:nvPr/>
        </p:nvGrpSpPr>
        <p:grpSpPr>
          <a:xfrm>
            <a:off x="455348" y="4601846"/>
            <a:ext cx="4418990" cy="922826"/>
            <a:chOff x="455348" y="4601846"/>
            <a:chExt cx="4418990" cy="922826"/>
          </a:xfrm>
        </p:grpSpPr>
        <p:pic>
          <p:nvPicPr>
            <p:cNvPr id="3" name="Obrázok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14946" y="4606386"/>
              <a:ext cx="914399" cy="918286"/>
            </a:xfrm>
            <a:prstGeom prst="rect">
              <a:avLst/>
            </a:prstGeom>
          </p:spPr>
        </p:pic>
        <p:pic>
          <p:nvPicPr>
            <p:cNvPr id="21" name="Obrázok 2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5348" y="4604227"/>
              <a:ext cx="914399" cy="918286"/>
            </a:xfrm>
            <a:prstGeom prst="rect">
              <a:avLst/>
            </a:prstGeom>
          </p:spPr>
        </p:pic>
        <p:pic>
          <p:nvPicPr>
            <p:cNvPr id="22" name="Obrázok 2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59939" y="4601846"/>
              <a:ext cx="914399" cy="918286"/>
            </a:xfrm>
            <a:prstGeom prst="rect">
              <a:avLst/>
            </a:prstGeom>
          </p:spPr>
        </p:pic>
      </p:grpSp>
      <p:cxnSp>
        <p:nvCxnSpPr>
          <p:cNvPr id="20" name="Rovná spojovacia šípka 19"/>
          <p:cNvCxnSpPr/>
          <p:nvPr/>
        </p:nvCxnSpPr>
        <p:spPr>
          <a:xfrm flipH="1">
            <a:off x="902228" y="1996580"/>
            <a:ext cx="1888884" cy="3525933"/>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sp>
        <p:nvSpPr>
          <p:cNvPr id="23" name="BlokTextu 22"/>
          <p:cNvSpPr txBox="1"/>
          <p:nvPr/>
        </p:nvSpPr>
        <p:spPr>
          <a:xfrm rot="16200000">
            <a:off x="-304420" y="4416052"/>
            <a:ext cx="1326004"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Luminance</a:t>
            </a:r>
          </a:p>
        </p:txBody>
      </p:sp>
      <p:cxnSp>
        <p:nvCxnSpPr>
          <p:cNvPr id="27" name="Rovná spojovacia šípka 26"/>
          <p:cNvCxnSpPr/>
          <p:nvPr/>
        </p:nvCxnSpPr>
        <p:spPr>
          <a:xfrm flipH="1">
            <a:off x="2783577" y="1996580"/>
            <a:ext cx="1" cy="3523552"/>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0" name="Rovná spojovacia šípka 29"/>
          <p:cNvCxnSpPr/>
          <p:nvPr/>
        </p:nvCxnSpPr>
        <p:spPr>
          <a:xfrm>
            <a:off x="2778956" y="1996580"/>
            <a:ext cx="1645325" cy="3523552"/>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sp>
        <p:nvSpPr>
          <p:cNvPr id="33" name="Ovál 32"/>
          <p:cNvSpPr/>
          <p:nvPr/>
        </p:nvSpPr>
        <p:spPr>
          <a:xfrm>
            <a:off x="1048642" y="5071479"/>
            <a:ext cx="134224" cy="134224"/>
          </a:xfrm>
          <a:prstGeom prst="ellipse">
            <a:avLst/>
          </a:prstGeom>
          <a:solidFill>
            <a:srgbClr val="C95959"/>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34" name="Ovál 33"/>
          <p:cNvSpPr/>
          <p:nvPr/>
        </p:nvSpPr>
        <p:spPr>
          <a:xfrm>
            <a:off x="2716463" y="4705329"/>
            <a:ext cx="134224" cy="134224"/>
          </a:xfrm>
          <a:prstGeom prst="ellipse">
            <a:avLst/>
          </a:prstGeom>
          <a:solidFill>
            <a:srgbClr val="C95959"/>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35" name="Ovál 34"/>
          <p:cNvSpPr/>
          <p:nvPr/>
        </p:nvSpPr>
        <p:spPr>
          <a:xfrm>
            <a:off x="4154806" y="5042335"/>
            <a:ext cx="134224" cy="134224"/>
          </a:xfrm>
          <a:prstGeom prst="ellipse">
            <a:avLst/>
          </a:prstGeom>
          <a:solidFill>
            <a:srgbClr val="C95959"/>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26" name="Voľný tvar: tvar 25"/>
          <p:cNvSpPr/>
          <p:nvPr/>
        </p:nvSpPr>
        <p:spPr>
          <a:xfrm>
            <a:off x="656308" y="4768803"/>
            <a:ext cx="3967162" cy="765221"/>
          </a:xfrm>
          <a:custGeom>
            <a:avLst/>
            <a:gdLst>
              <a:gd name="connsiteX0" fmla="*/ 0 w 3976687"/>
              <a:gd name="connsiteY0" fmla="*/ 828677 h 828677"/>
              <a:gd name="connsiteX1" fmla="*/ 2143125 w 3976687"/>
              <a:gd name="connsiteY1" fmla="*/ 2 h 828677"/>
              <a:gd name="connsiteX2" fmla="*/ 3976687 w 3976687"/>
              <a:gd name="connsiteY2" fmla="*/ 819152 h 828677"/>
              <a:gd name="connsiteX0" fmla="*/ 0 w 3954462"/>
              <a:gd name="connsiteY0" fmla="*/ 828700 h 828700"/>
              <a:gd name="connsiteX1" fmla="*/ 2143125 w 3954462"/>
              <a:gd name="connsiteY1" fmla="*/ 25 h 828700"/>
              <a:gd name="connsiteX2" fmla="*/ 3954462 w 3954462"/>
              <a:gd name="connsiteY2" fmla="*/ 796950 h 828700"/>
              <a:gd name="connsiteX0" fmla="*/ 0 w 3954462"/>
              <a:gd name="connsiteY0" fmla="*/ 828704 h 828704"/>
              <a:gd name="connsiteX1" fmla="*/ 2143125 w 3954462"/>
              <a:gd name="connsiteY1" fmla="*/ 29 h 828704"/>
              <a:gd name="connsiteX2" fmla="*/ 3954462 w 3954462"/>
              <a:gd name="connsiteY2" fmla="*/ 796954 h 828704"/>
              <a:gd name="connsiteX0" fmla="*/ 0 w 3967162"/>
              <a:gd name="connsiteY0" fmla="*/ 828690 h 828690"/>
              <a:gd name="connsiteX1" fmla="*/ 2143125 w 3967162"/>
              <a:gd name="connsiteY1" fmla="*/ 15 h 828690"/>
              <a:gd name="connsiteX2" fmla="*/ 3967162 w 3967162"/>
              <a:gd name="connsiteY2" fmla="*/ 806465 h 828690"/>
              <a:gd name="connsiteX0" fmla="*/ 0 w 3967162"/>
              <a:gd name="connsiteY0" fmla="*/ 828695 h 828695"/>
              <a:gd name="connsiteX1" fmla="*/ 2143125 w 3967162"/>
              <a:gd name="connsiteY1" fmla="*/ 20 h 828695"/>
              <a:gd name="connsiteX2" fmla="*/ 3967162 w 3967162"/>
              <a:gd name="connsiteY2" fmla="*/ 806470 h 828695"/>
              <a:gd name="connsiteX0" fmla="*/ 0 w 3967162"/>
              <a:gd name="connsiteY0" fmla="*/ 765199 h 765199"/>
              <a:gd name="connsiteX1" fmla="*/ 2130425 w 3967162"/>
              <a:gd name="connsiteY1" fmla="*/ 24 h 765199"/>
              <a:gd name="connsiteX2" fmla="*/ 3967162 w 3967162"/>
              <a:gd name="connsiteY2" fmla="*/ 742974 h 765199"/>
              <a:gd name="connsiteX0" fmla="*/ 0 w 3967162"/>
              <a:gd name="connsiteY0" fmla="*/ 765199 h 765199"/>
              <a:gd name="connsiteX1" fmla="*/ 2130425 w 3967162"/>
              <a:gd name="connsiteY1" fmla="*/ 24 h 765199"/>
              <a:gd name="connsiteX2" fmla="*/ 3967162 w 3967162"/>
              <a:gd name="connsiteY2" fmla="*/ 742974 h 765199"/>
              <a:gd name="connsiteX0" fmla="*/ 0 w 3967162"/>
              <a:gd name="connsiteY0" fmla="*/ 765199 h 765199"/>
              <a:gd name="connsiteX1" fmla="*/ 2130425 w 3967162"/>
              <a:gd name="connsiteY1" fmla="*/ 24 h 765199"/>
              <a:gd name="connsiteX2" fmla="*/ 3967162 w 3967162"/>
              <a:gd name="connsiteY2" fmla="*/ 742974 h 765199"/>
              <a:gd name="connsiteX0" fmla="*/ 0 w 3967162"/>
              <a:gd name="connsiteY0" fmla="*/ 765197 h 765197"/>
              <a:gd name="connsiteX1" fmla="*/ 2130425 w 3967162"/>
              <a:gd name="connsiteY1" fmla="*/ 22 h 765197"/>
              <a:gd name="connsiteX2" fmla="*/ 3967162 w 3967162"/>
              <a:gd name="connsiteY2" fmla="*/ 742972 h 765197"/>
              <a:gd name="connsiteX0" fmla="*/ 0 w 3967162"/>
              <a:gd name="connsiteY0" fmla="*/ 765196 h 765196"/>
              <a:gd name="connsiteX1" fmla="*/ 2130425 w 3967162"/>
              <a:gd name="connsiteY1" fmla="*/ 21 h 765196"/>
              <a:gd name="connsiteX2" fmla="*/ 3967162 w 3967162"/>
              <a:gd name="connsiteY2" fmla="*/ 742971 h 765196"/>
              <a:gd name="connsiteX0" fmla="*/ 0 w 3967162"/>
              <a:gd name="connsiteY0" fmla="*/ 765196 h 765196"/>
              <a:gd name="connsiteX1" fmla="*/ 2130425 w 3967162"/>
              <a:gd name="connsiteY1" fmla="*/ 21 h 765196"/>
              <a:gd name="connsiteX2" fmla="*/ 3967162 w 3967162"/>
              <a:gd name="connsiteY2" fmla="*/ 742971 h 765196"/>
              <a:gd name="connsiteX0" fmla="*/ 0 w 3967162"/>
              <a:gd name="connsiteY0" fmla="*/ 765196 h 765196"/>
              <a:gd name="connsiteX1" fmla="*/ 2130425 w 3967162"/>
              <a:gd name="connsiteY1" fmla="*/ 21 h 765196"/>
              <a:gd name="connsiteX2" fmla="*/ 3967162 w 3967162"/>
              <a:gd name="connsiteY2" fmla="*/ 742971 h 765196"/>
              <a:gd name="connsiteX0" fmla="*/ 0 w 3967162"/>
              <a:gd name="connsiteY0" fmla="*/ 765225 h 765225"/>
              <a:gd name="connsiteX1" fmla="*/ 2130425 w 3967162"/>
              <a:gd name="connsiteY1" fmla="*/ 50 h 765225"/>
              <a:gd name="connsiteX2" fmla="*/ 3967162 w 3967162"/>
              <a:gd name="connsiteY2" fmla="*/ 743000 h 765225"/>
              <a:gd name="connsiteX0" fmla="*/ 0 w 3967162"/>
              <a:gd name="connsiteY0" fmla="*/ 765221 h 765221"/>
              <a:gd name="connsiteX1" fmla="*/ 2130425 w 3967162"/>
              <a:gd name="connsiteY1" fmla="*/ 46 h 765221"/>
              <a:gd name="connsiteX2" fmla="*/ 3967162 w 3967162"/>
              <a:gd name="connsiteY2" fmla="*/ 742996 h 765221"/>
            </a:gdLst>
            <a:ahLst/>
            <a:cxnLst>
              <a:cxn ang="0">
                <a:pos x="connsiteX0" y="connsiteY0"/>
              </a:cxn>
              <a:cxn ang="0">
                <a:pos x="connsiteX1" y="connsiteY1"/>
              </a:cxn>
              <a:cxn ang="0">
                <a:pos x="connsiteX2" y="connsiteY2"/>
              </a:cxn>
            </a:cxnLst>
            <a:rect l="l" t="t" r="r" b="b"/>
            <a:pathLst>
              <a:path w="3967162" h="765221">
                <a:moveTo>
                  <a:pt x="0" y="765221"/>
                </a:moveTo>
                <a:cubicBezTo>
                  <a:pt x="384572" y="192927"/>
                  <a:pt x="1469231" y="3750"/>
                  <a:pt x="2130425" y="46"/>
                </a:cubicBezTo>
                <a:cubicBezTo>
                  <a:pt x="2791619" y="-3658"/>
                  <a:pt x="3694906" y="219120"/>
                  <a:pt x="3967162" y="742996"/>
                </a:cubicBezTo>
              </a:path>
            </a:pathLst>
          </a:custGeom>
          <a:noFill/>
          <a:ln w="28575">
            <a:solidFill>
              <a:srgbClr val="C959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Zástupný objekt pre obsah 2"/>
          <p:cNvSpPr>
            <a:spLocks noGrp="1"/>
          </p:cNvSpPr>
          <p:nvPr>
            <p:ph idx="1"/>
          </p:nvPr>
        </p:nvSpPr>
        <p:spPr>
          <a:xfrm>
            <a:off x="5187222" y="1219200"/>
            <a:ext cx="6166578" cy="4957763"/>
          </a:xfrm>
        </p:spPr>
        <p:txBody>
          <a:bodyPr>
            <a:normAutofit/>
          </a:bodyPr>
          <a:lstStyle/>
          <a:p>
            <a:r>
              <a:rPr lang="en-US" dirty="0"/>
              <a:t>Focuses light towards the audience</a:t>
            </a:r>
          </a:p>
          <a:p>
            <a:r>
              <a:rPr lang="en-US" dirty="0"/>
              <a:t>Hot-spotting artifact</a:t>
            </a:r>
          </a:p>
          <a:p>
            <a:r>
              <a:rPr lang="en-US" dirty="0"/>
              <a:t>Uneven luminance across the audience</a:t>
            </a:r>
          </a:p>
        </p:txBody>
      </p:sp>
      <p:pic>
        <p:nvPicPr>
          <p:cNvPr id="24" name="Obrázok 2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841" y="1833520"/>
            <a:ext cx="555772" cy="954788"/>
          </a:xfrm>
          <a:prstGeom prst="rect">
            <a:avLst/>
          </a:prstGeom>
        </p:spPr>
      </p:pic>
      <p:cxnSp>
        <p:nvCxnSpPr>
          <p:cNvPr id="29" name="Rovná spojovacia šípka 28"/>
          <p:cNvCxnSpPr/>
          <p:nvPr/>
        </p:nvCxnSpPr>
        <p:spPr>
          <a:xfrm flipH="1">
            <a:off x="911747" y="1991377"/>
            <a:ext cx="150980" cy="3540656"/>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1" name="Rovná spojovacia šípka 30"/>
          <p:cNvCxnSpPr/>
          <p:nvPr/>
        </p:nvCxnSpPr>
        <p:spPr>
          <a:xfrm>
            <a:off x="1058191" y="1992263"/>
            <a:ext cx="1725384" cy="3525907"/>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2" name="Rovná spojovacia šípka 31"/>
          <p:cNvCxnSpPr/>
          <p:nvPr/>
        </p:nvCxnSpPr>
        <p:spPr>
          <a:xfrm>
            <a:off x="1072246" y="1993979"/>
            <a:ext cx="3342791" cy="3516997"/>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sp>
        <p:nvSpPr>
          <p:cNvPr id="36" name="Ovál 35"/>
          <p:cNvSpPr/>
          <p:nvPr/>
        </p:nvSpPr>
        <p:spPr>
          <a:xfrm>
            <a:off x="864418" y="4698123"/>
            <a:ext cx="134224" cy="134224"/>
          </a:xfrm>
          <a:prstGeom prst="ellipse">
            <a:avLst/>
          </a:prstGeom>
          <a:solidFill>
            <a:srgbClr val="DA8E8E"/>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37" name="Ovál 36"/>
          <p:cNvSpPr/>
          <p:nvPr/>
        </p:nvSpPr>
        <p:spPr>
          <a:xfrm>
            <a:off x="2511418" y="5023178"/>
            <a:ext cx="134224" cy="134224"/>
          </a:xfrm>
          <a:prstGeom prst="ellipse">
            <a:avLst/>
          </a:prstGeom>
          <a:solidFill>
            <a:srgbClr val="DA8E8E"/>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38" name="Ovál 37"/>
          <p:cNvSpPr/>
          <p:nvPr/>
        </p:nvSpPr>
        <p:spPr>
          <a:xfrm>
            <a:off x="4125672" y="5235615"/>
            <a:ext cx="134224" cy="134224"/>
          </a:xfrm>
          <a:prstGeom prst="ellipse">
            <a:avLst/>
          </a:prstGeom>
          <a:solidFill>
            <a:srgbClr val="DA8E8E"/>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43" name="Voľný tvar: tvar 42"/>
          <p:cNvSpPr/>
          <p:nvPr/>
        </p:nvSpPr>
        <p:spPr>
          <a:xfrm>
            <a:off x="723900" y="4757515"/>
            <a:ext cx="3895725" cy="757460"/>
          </a:xfrm>
          <a:custGeom>
            <a:avLst/>
            <a:gdLst>
              <a:gd name="connsiteX0" fmla="*/ 0 w 3895725"/>
              <a:gd name="connsiteY0" fmla="*/ 95424 h 768362"/>
              <a:gd name="connsiteX1" fmla="*/ 228600 w 3895725"/>
              <a:gd name="connsiteY1" fmla="*/ 174 h 768362"/>
              <a:gd name="connsiteX2" fmla="*/ 403225 w 3895725"/>
              <a:gd name="connsiteY2" fmla="*/ 70024 h 768362"/>
              <a:gd name="connsiteX3" fmla="*/ 3895725 w 3895725"/>
              <a:gd name="connsiteY3" fmla="*/ 762174 h 768362"/>
              <a:gd name="connsiteX0" fmla="*/ 0 w 3895725"/>
              <a:gd name="connsiteY0" fmla="*/ 95263 h 768489"/>
              <a:gd name="connsiteX1" fmla="*/ 228600 w 3895725"/>
              <a:gd name="connsiteY1" fmla="*/ 13 h 768489"/>
              <a:gd name="connsiteX2" fmla="*/ 498475 w 3895725"/>
              <a:gd name="connsiteY2" fmla="*/ 100819 h 768489"/>
              <a:gd name="connsiteX3" fmla="*/ 3895725 w 3895725"/>
              <a:gd name="connsiteY3" fmla="*/ 762013 h 768489"/>
              <a:gd name="connsiteX0" fmla="*/ 0 w 3895725"/>
              <a:gd name="connsiteY0" fmla="*/ 93231 h 766449"/>
              <a:gd name="connsiteX1" fmla="*/ 219075 w 3895725"/>
              <a:gd name="connsiteY1" fmla="*/ 2744 h 766449"/>
              <a:gd name="connsiteX2" fmla="*/ 498475 w 3895725"/>
              <a:gd name="connsiteY2" fmla="*/ 98787 h 766449"/>
              <a:gd name="connsiteX3" fmla="*/ 3895725 w 3895725"/>
              <a:gd name="connsiteY3" fmla="*/ 759981 h 766449"/>
              <a:gd name="connsiteX0" fmla="*/ 0 w 3895725"/>
              <a:gd name="connsiteY0" fmla="*/ 90501 h 764785"/>
              <a:gd name="connsiteX1" fmla="*/ 219075 w 3895725"/>
              <a:gd name="connsiteY1" fmla="*/ 14 h 764785"/>
              <a:gd name="connsiteX2" fmla="*/ 498475 w 3895725"/>
              <a:gd name="connsiteY2" fmla="*/ 96057 h 764785"/>
              <a:gd name="connsiteX3" fmla="*/ 3895725 w 3895725"/>
              <a:gd name="connsiteY3" fmla="*/ 757251 h 764785"/>
              <a:gd name="connsiteX0" fmla="*/ 0 w 3895725"/>
              <a:gd name="connsiteY0" fmla="*/ 90501 h 763171"/>
              <a:gd name="connsiteX1" fmla="*/ 219075 w 3895725"/>
              <a:gd name="connsiteY1" fmla="*/ 14 h 763171"/>
              <a:gd name="connsiteX2" fmla="*/ 498475 w 3895725"/>
              <a:gd name="connsiteY2" fmla="*/ 96057 h 763171"/>
              <a:gd name="connsiteX3" fmla="*/ 3895725 w 3895725"/>
              <a:gd name="connsiteY3" fmla="*/ 757251 h 763171"/>
              <a:gd name="connsiteX0" fmla="*/ 0 w 3895725"/>
              <a:gd name="connsiteY0" fmla="*/ 90613 h 763381"/>
              <a:gd name="connsiteX1" fmla="*/ 219075 w 3895725"/>
              <a:gd name="connsiteY1" fmla="*/ 126 h 763381"/>
              <a:gd name="connsiteX2" fmla="*/ 522287 w 3895725"/>
              <a:gd name="connsiteY2" fmla="*/ 108075 h 763381"/>
              <a:gd name="connsiteX3" fmla="*/ 3895725 w 3895725"/>
              <a:gd name="connsiteY3" fmla="*/ 757363 h 763381"/>
              <a:gd name="connsiteX0" fmla="*/ 0 w 3895725"/>
              <a:gd name="connsiteY0" fmla="*/ 90613 h 763480"/>
              <a:gd name="connsiteX1" fmla="*/ 219075 w 3895725"/>
              <a:gd name="connsiteY1" fmla="*/ 126 h 763480"/>
              <a:gd name="connsiteX2" fmla="*/ 522287 w 3895725"/>
              <a:gd name="connsiteY2" fmla="*/ 108075 h 763480"/>
              <a:gd name="connsiteX3" fmla="*/ 3895725 w 3895725"/>
              <a:gd name="connsiteY3" fmla="*/ 757363 h 763480"/>
              <a:gd name="connsiteX0" fmla="*/ 0 w 3895725"/>
              <a:gd name="connsiteY0" fmla="*/ 90510 h 763177"/>
              <a:gd name="connsiteX1" fmla="*/ 219075 w 3895725"/>
              <a:gd name="connsiteY1" fmla="*/ 23 h 763177"/>
              <a:gd name="connsiteX2" fmla="*/ 522287 w 3895725"/>
              <a:gd name="connsiteY2" fmla="*/ 84160 h 763177"/>
              <a:gd name="connsiteX3" fmla="*/ 3895725 w 3895725"/>
              <a:gd name="connsiteY3" fmla="*/ 757260 h 763177"/>
              <a:gd name="connsiteX0" fmla="*/ 0 w 3895725"/>
              <a:gd name="connsiteY0" fmla="*/ 90508 h 763119"/>
              <a:gd name="connsiteX1" fmla="*/ 219075 w 3895725"/>
              <a:gd name="connsiteY1" fmla="*/ 21 h 763119"/>
              <a:gd name="connsiteX2" fmla="*/ 522287 w 3895725"/>
              <a:gd name="connsiteY2" fmla="*/ 84158 h 763119"/>
              <a:gd name="connsiteX3" fmla="*/ 3895725 w 3895725"/>
              <a:gd name="connsiteY3" fmla="*/ 757258 h 763119"/>
              <a:gd name="connsiteX0" fmla="*/ 0 w 3895725"/>
              <a:gd name="connsiteY0" fmla="*/ 90959 h 763421"/>
              <a:gd name="connsiteX1" fmla="*/ 219075 w 3895725"/>
              <a:gd name="connsiteY1" fmla="*/ 472 h 763421"/>
              <a:gd name="connsiteX2" fmla="*/ 529431 w 3895725"/>
              <a:gd name="connsiteY2" fmla="*/ 65559 h 763421"/>
              <a:gd name="connsiteX3" fmla="*/ 3895725 w 3895725"/>
              <a:gd name="connsiteY3" fmla="*/ 757709 h 763421"/>
              <a:gd name="connsiteX0" fmla="*/ 0 w 3895725"/>
              <a:gd name="connsiteY0" fmla="*/ 90931 h 763188"/>
              <a:gd name="connsiteX1" fmla="*/ 219075 w 3895725"/>
              <a:gd name="connsiteY1" fmla="*/ 444 h 763188"/>
              <a:gd name="connsiteX2" fmla="*/ 529431 w 3895725"/>
              <a:gd name="connsiteY2" fmla="*/ 65531 h 763188"/>
              <a:gd name="connsiteX3" fmla="*/ 3895725 w 3895725"/>
              <a:gd name="connsiteY3" fmla="*/ 757681 h 763188"/>
              <a:gd name="connsiteX0" fmla="*/ 0 w 3895725"/>
              <a:gd name="connsiteY0" fmla="*/ 106907 h 779838"/>
              <a:gd name="connsiteX1" fmla="*/ 209550 w 3895725"/>
              <a:gd name="connsiteY1" fmla="*/ 16420 h 779838"/>
              <a:gd name="connsiteX2" fmla="*/ 529431 w 3895725"/>
              <a:gd name="connsiteY2" fmla="*/ 81507 h 779838"/>
              <a:gd name="connsiteX3" fmla="*/ 3895725 w 3895725"/>
              <a:gd name="connsiteY3" fmla="*/ 773657 h 779838"/>
              <a:gd name="connsiteX0" fmla="*/ 0 w 3895725"/>
              <a:gd name="connsiteY0" fmla="*/ 90710 h 762783"/>
              <a:gd name="connsiteX1" fmla="*/ 209550 w 3895725"/>
              <a:gd name="connsiteY1" fmla="*/ 223 h 762783"/>
              <a:gd name="connsiteX2" fmla="*/ 529431 w 3895725"/>
              <a:gd name="connsiteY2" fmla="*/ 65310 h 762783"/>
              <a:gd name="connsiteX3" fmla="*/ 3895725 w 3895725"/>
              <a:gd name="connsiteY3" fmla="*/ 757460 h 762783"/>
              <a:gd name="connsiteX0" fmla="*/ 0 w 3895725"/>
              <a:gd name="connsiteY0" fmla="*/ 90710 h 757460"/>
              <a:gd name="connsiteX1" fmla="*/ 209550 w 3895725"/>
              <a:gd name="connsiteY1" fmla="*/ 223 h 757460"/>
              <a:gd name="connsiteX2" fmla="*/ 529431 w 3895725"/>
              <a:gd name="connsiteY2" fmla="*/ 65310 h 757460"/>
              <a:gd name="connsiteX3" fmla="*/ 3895725 w 3895725"/>
              <a:gd name="connsiteY3" fmla="*/ 757460 h 757460"/>
              <a:gd name="connsiteX0" fmla="*/ 0 w 3895725"/>
              <a:gd name="connsiteY0" fmla="*/ 90710 h 757460"/>
              <a:gd name="connsiteX1" fmla="*/ 209550 w 3895725"/>
              <a:gd name="connsiteY1" fmla="*/ 223 h 757460"/>
              <a:gd name="connsiteX2" fmla="*/ 529431 w 3895725"/>
              <a:gd name="connsiteY2" fmla="*/ 65310 h 757460"/>
              <a:gd name="connsiteX3" fmla="*/ 3895725 w 3895725"/>
              <a:gd name="connsiteY3" fmla="*/ 757460 h 757460"/>
            </a:gdLst>
            <a:ahLst/>
            <a:cxnLst>
              <a:cxn ang="0">
                <a:pos x="connsiteX0" y="connsiteY0"/>
              </a:cxn>
              <a:cxn ang="0">
                <a:pos x="connsiteX1" y="connsiteY1"/>
              </a:cxn>
              <a:cxn ang="0">
                <a:pos x="connsiteX2" y="connsiteY2"/>
              </a:cxn>
              <a:cxn ang="0">
                <a:pos x="connsiteX3" y="connsiteY3"/>
              </a:cxn>
            </a:cxnLst>
            <a:rect l="l" t="t" r="r" b="b"/>
            <a:pathLst>
              <a:path w="3895725" h="757460">
                <a:moveTo>
                  <a:pt x="0" y="90710"/>
                </a:moveTo>
                <a:cubicBezTo>
                  <a:pt x="80698" y="45201"/>
                  <a:pt x="121312" y="4456"/>
                  <a:pt x="209550" y="223"/>
                </a:cubicBezTo>
                <a:cubicBezTo>
                  <a:pt x="297788" y="-4010"/>
                  <a:pt x="477044" y="53404"/>
                  <a:pt x="529431" y="65310"/>
                </a:cubicBezTo>
                <a:cubicBezTo>
                  <a:pt x="581818" y="77216"/>
                  <a:pt x="3670565" y="652156"/>
                  <a:pt x="3895725" y="757460"/>
                </a:cubicBezTo>
              </a:path>
            </a:pathLst>
          </a:custGeom>
          <a:noFill/>
          <a:ln w="28575">
            <a:solidFill>
              <a:srgbClr val="DA8E8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 name="Obrázok 7">
            <a:extLst>
              <a:ext uri="{FF2B5EF4-FFF2-40B4-BE49-F238E27FC236}">
                <a16:creationId xmlns:a16="http://schemas.microsoft.com/office/drawing/2014/main" id="{CD1B3060-9657-49C7-9F79-F5EFB0DCE90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79877">
            <a:off x="3703089" y="1442674"/>
            <a:ext cx="661835" cy="845441"/>
          </a:xfrm>
          <a:prstGeom prst="rect">
            <a:avLst/>
          </a:prstGeom>
        </p:spPr>
      </p:pic>
      <p:grpSp>
        <p:nvGrpSpPr>
          <p:cNvPr id="9" name="Group 8">
            <a:extLst>
              <a:ext uri="{FF2B5EF4-FFF2-40B4-BE49-F238E27FC236}">
                <a16:creationId xmlns:a16="http://schemas.microsoft.com/office/drawing/2014/main" id="{FE9BBDA9-213F-405D-B518-342459851DC4}"/>
              </a:ext>
            </a:extLst>
          </p:cNvPr>
          <p:cNvGrpSpPr/>
          <p:nvPr/>
        </p:nvGrpSpPr>
        <p:grpSpPr>
          <a:xfrm>
            <a:off x="912548" y="2006205"/>
            <a:ext cx="3504591" cy="3516308"/>
            <a:chOff x="912548" y="2006205"/>
            <a:chExt cx="3504591" cy="3516308"/>
          </a:xfrm>
        </p:grpSpPr>
        <p:cxnSp>
          <p:nvCxnSpPr>
            <p:cNvPr id="42" name="Rovná spojovacia šípka 34">
              <a:extLst>
                <a:ext uri="{FF2B5EF4-FFF2-40B4-BE49-F238E27FC236}">
                  <a16:creationId xmlns:a16="http://schemas.microsoft.com/office/drawing/2014/main" id="{C6F14E92-9151-4DA1-ADB0-33C41B57156A}"/>
                </a:ext>
              </a:extLst>
            </p:cNvPr>
            <p:cNvCxnSpPr>
              <a:cxnSpLocks/>
              <a:endCxn id="21" idx="2"/>
            </p:cNvCxnSpPr>
            <p:nvPr/>
          </p:nvCxnSpPr>
          <p:spPr>
            <a:xfrm flipH="1">
              <a:off x="912548" y="2006205"/>
              <a:ext cx="3055414" cy="3516308"/>
            </a:xfrm>
            <a:prstGeom prst="straightConnector1">
              <a:avLst/>
            </a:prstGeom>
            <a:ln w="28575" cap="flat" cmpd="sng" algn="ctr">
              <a:solidFill>
                <a:srgbClr val="FFC000"/>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44" name="Rovná spojovacia šípka 34">
              <a:extLst>
                <a:ext uri="{FF2B5EF4-FFF2-40B4-BE49-F238E27FC236}">
                  <a16:creationId xmlns:a16="http://schemas.microsoft.com/office/drawing/2014/main" id="{341F77B4-3A9B-409B-9075-A3CD1810519B}"/>
                </a:ext>
              </a:extLst>
            </p:cNvPr>
            <p:cNvCxnSpPr>
              <a:cxnSpLocks/>
            </p:cNvCxnSpPr>
            <p:nvPr/>
          </p:nvCxnSpPr>
          <p:spPr>
            <a:xfrm flipH="1">
              <a:off x="2783577" y="2006205"/>
              <a:ext cx="1184384" cy="3512799"/>
            </a:xfrm>
            <a:prstGeom prst="straightConnector1">
              <a:avLst/>
            </a:prstGeom>
            <a:ln w="28575" cap="flat" cmpd="sng" algn="ctr">
              <a:solidFill>
                <a:srgbClr val="FFC000"/>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45" name="Rovná spojovacia šípka 34">
              <a:extLst>
                <a:ext uri="{FF2B5EF4-FFF2-40B4-BE49-F238E27FC236}">
                  <a16:creationId xmlns:a16="http://schemas.microsoft.com/office/drawing/2014/main" id="{8BCA6308-E47E-4D66-9FF0-0C64E7CD2C0B}"/>
                </a:ext>
              </a:extLst>
            </p:cNvPr>
            <p:cNvCxnSpPr>
              <a:cxnSpLocks/>
              <a:endCxn id="22" idx="2"/>
            </p:cNvCxnSpPr>
            <p:nvPr/>
          </p:nvCxnSpPr>
          <p:spPr>
            <a:xfrm>
              <a:off x="3967960" y="2006205"/>
              <a:ext cx="449179" cy="3513927"/>
            </a:xfrm>
            <a:prstGeom prst="straightConnector1">
              <a:avLst/>
            </a:prstGeom>
            <a:ln w="28575" cap="flat" cmpd="sng" algn="ctr">
              <a:solidFill>
                <a:srgbClr val="FFC000"/>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grpSp>
    </p:spTree>
    <p:extLst>
      <p:ext uri="{BB962C8B-B14F-4D97-AF65-F5344CB8AC3E}">
        <p14:creationId xmlns:p14="http://schemas.microsoft.com/office/powerpoint/2010/main" val="752993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1000"/>
                                        <p:tgtEl>
                                          <p:spTgt spid="9"/>
                                        </p:tgtEl>
                                      </p:cBhvr>
                                    </p:animEffect>
                                  </p:childTnLst>
                                </p:cTn>
                              </p:par>
                            </p:childTnLst>
                          </p:cTn>
                        </p:par>
                        <p:par>
                          <p:cTn id="8" fill="hold">
                            <p:stCondLst>
                              <p:cond delay="1000"/>
                            </p:stCondLst>
                            <p:childTnLst>
                              <p:par>
                                <p:cTn id="9" presetID="10" presetClass="exit" presetSubtype="0" fill="hold" nodeType="afterEffect">
                                  <p:stCondLst>
                                    <p:cond delay="0"/>
                                  </p:stCondLst>
                                  <p:childTnLst>
                                    <p:animEffect transition="out" filter="fade">
                                      <p:cBhvr>
                                        <p:cTn id="10" dur="500"/>
                                        <p:tgtEl>
                                          <p:spTgt spid="9"/>
                                        </p:tgtEl>
                                      </p:cBhvr>
                                    </p:animEffect>
                                    <p:set>
                                      <p:cBhvr>
                                        <p:cTn id="11" dur="1" fill="hold">
                                          <p:stCondLst>
                                            <p:cond delay="499"/>
                                          </p:stCondLst>
                                        </p:cTn>
                                        <p:tgtEl>
                                          <p:spTgt spid="9"/>
                                        </p:tgtEl>
                                        <p:attrNameLst>
                                          <p:attrName>style.visibility</p:attrName>
                                        </p:attrNameLst>
                                      </p:cBhvr>
                                      <p:to>
                                        <p:strVal val="hidden"/>
                                      </p:to>
                                    </p:set>
                                  </p:childTnLst>
                                </p:cTn>
                              </p:par>
                              <p:par>
                                <p:cTn id="12" presetID="22" presetClass="entr" presetSubtype="4" fill="hold"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down)">
                                      <p:cBhvr>
                                        <p:cTn id="14" dur="10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wipe(up)">
                                      <p:cBhvr>
                                        <p:cTn id="19" dur="500"/>
                                        <p:tgtEl>
                                          <p:spTgt spid="20"/>
                                        </p:tgtEl>
                                      </p:cBhvr>
                                    </p:animEffect>
                                  </p:childTnLst>
                                </p:cTn>
                              </p:par>
                              <p:par>
                                <p:cTn id="20" presetID="10" presetClass="entr" presetSubtype="0" fill="hold" grpId="0" nodeType="withEffect">
                                  <p:stCondLst>
                                    <p:cond delay="450"/>
                                  </p:stCondLst>
                                  <p:childTnLst>
                                    <p:set>
                                      <p:cBhvr>
                                        <p:cTn id="21" dur="1" fill="hold">
                                          <p:stCondLst>
                                            <p:cond delay="0"/>
                                          </p:stCondLst>
                                        </p:cTn>
                                        <p:tgtEl>
                                          <p:spTgt spid="33"/>
                                        </p:tgtEl>
                                        <p:attrNameLst>
                                          <p:attrName>style.visibility</p:attrName>
                                        </p:attrNameLst>
                                      </p:cBhvr>
                                      <p:to>
                                        <p:strVal val="visible"/>
                                      </p:to>
                                    </p:set>
                                    <p:animEffect transition="in" filter="fade">
                                      <p:cBhvr>
                                        <p:cTn id="22" dur="500"/>
                                        <p:tgtEl>
                                          <p:spTgt spid="33"/>
                                        </p:tgtEl>
                                      </p:cBhvr>
                                    </p:animEffect>
                                  </p:childTnLst>
                                </p:cTn>
                              </p:par>
                            </p:childTnLst>
                          </p:cTn>
                        </p:par>
                        <p:par>
                          <p:cTn id="23" fill="hold">
                            <p:stCondLst>
                              <p:cond delay="950"/>
                            </p:stCondLst>
                            <p:childTnLst>
                              <p:par>
                                <p:cTn id="24" presetID="10" presetClass="exit" presetSubtype="0" fill="hold" nodeType="afterEffect">
                                  <p:stCondLst>
                                    <p:cond delay="0"/>
                                  </p:stCondLst>
                                  <p:childTnLst>
                                    <p:animEffect transition="out" filter="fade">
                                      <p:cBhvr>
                                        <p:cTn id="25" dur="500"/>
                                        <p:tgtEl>
                                          <p:spTgt spid="20"/>
                                        </p:tgtEl>
                                      </p:cBhvr>
                                    </p:animEffect>
                                    <p:set>
                                      <p:cBhvr>
                                        <p:cTn id="26" dur="1" fill="hold">
                                          <p:stCondLst>
                                            <p:cond delay="499"/>
                                          </p:stCondLst>
                                        </p:cTn>
                                        <p:tgtEl>
                                          <p:spTgt spid="20"/>
                                        </p:tgtEl>
                                        <p:attrNameLst>
                                          <p:attrName>style.visibility</p:attrName>
                                        </p:attrNameLst>
                                      </p:cBhvr>
                                      <p:to>
                                        <p:strVal val="hidden"/>
                                      </p:to>
                                    </p:set>
                                  </p:childTnLst>
                                </p:cTn>
                              </p:par>
                              <p:par>
                                <p:cTn id="27" presetID="22" presetClass="entr" presetSubtype="1" fill="hold" nodeType="withEffect">
                                  <p:stCondLst>
                                    <p:cond delay="0"/>
                                  </p:stCondLst>
                                  <p:childTnLst>
                                    <p:set>
                                      <p:cBhvr>
                                        <p:cTn id="28" dur="1" fill="hold">
                                          <p:stCondLst>
                                            <p:cond delay="0"/>
                                          </p:stCondLst>
                                        </p:cTn>
                                        <p:tgtEl>
                                          <p:spTgt spid="27"/>
                                        </p:tgtEl>
                                        <p:attrNameLst>
                                          <p:attrName>style.visibility</p:attrName>
                                        </p:attrNameLst>
                                      </p:cBhvr>
                                      <p:to>
                                        <p:strVal val="visible"/>
                                      </p:to>
                                    </p:set>
                                    <p:animEffect transition="in" filter="wipe(up)">
                                      <p:cBhvr>
                                        <p:cTn id="29" dur="500"/>
                                        <p:tgtEl>
                                          <p:spTgt spid="27"/>
                                        </p:tgtEl>
                                      </p:cBhvr>
                                    </p:animEffect>
                                  </p:childTnLst>
                                </p:cTn>
                              </p:par>
                              <p:par>
                                <p:cTn id="30" presetID="10" presetClass="entr" presetSubtype="0" fill="hold" grpId="0" nodeType="withEffect">
                                  <p:stCondLst>
                                    <p:cond delay="400"/>
                                  </p:stCondLst>
                                  <p:childTnLst>
                                    <p:set>
                                      <p:cBhvr>
                                        <p:cTn id="31" dur="1" fill="hold">
                                          <p:stCondLst>
                                            <p:cond delay="0"/>
                                          </p:stCondLst>
                                        </p:cTn>
                                        <p:tgtEl>
                                          <p:spTgt spid="34"/>
                                        </p:tgtEl>
                                        <p:attrNameLst>
                                          <p:attrName>style.visibility</p:attrName>
                                        </p:attrNameLst>
                                      </p:cBhvr>
                                      <p:to>
                                        <p:strVal val="visible"/>
                                      </p:to>
                                    </p:set>
                                    <p:animEffect transition="in" filter="fade">
                                      <p:cBhvr>
                                        <p:cTn id="32" dur="500"/>
                                        <p:tgtEl>
                                          <p:spTgt spid="34"/>
                                        </p:tgtEl>
                                      </p:cBhvr>
                                    </p:animEffect>
                                  </p:childTnLst>
                                </p:cTn>
                              </p:par>
                            </p:childTnLst>
                          </p:cTn>
                        </p:par>
                        <p:par>
                          <p:cTn id="33" fill="hold">
                            <p:stCondLst>
                              <p:cond delay="1850"/>
                            </p:stCondLst>
                            <p:childTnLst>
                              <p:par>
                                <p:cTn id="34" presetID="10" presetClass="exit" presetSubtype="0" fill="hold" nodeType="afterEffect">
                                  <p:stCondLst>
                                    <p:cond delay="0"/>
                                  </p:stCondLst>
                                  <p:childTnLst>
                                    <p:animEffect transition="out" filter="fade">
                                      <p:cBhvr>
                                        <p:cTn id="35" dur="500"/>
                                        <p:tgtEl>
                                          <p:spTgt spid="27"/>
                                        </p:tgtEl>
                                      </p:cBhvr>
                                    </p:animEffect>
                                    <p:set>
                                      <p:cBhvr>
                                        <p:cTn id="36" dur="1" fill="hold">
                                          <p:stCondLst>
                                            <p:cond delay="499"/>
                                          </p:stCondLst>
                                        </p:cTn>
                                        <p:tgtEl>
                                          <p:spTgt spid="27"/>
                                        </p:tgtEl>
                                        <p:attrNameLst>
                                          <p:attrName>style.visibility</p:attrName>
                                        </p:attrNameLst>
                                      </p:cBhvr>
                                      <p:to>
                                        <p:strVal val="hidden"/>
                                      </p:to>
                                    </p:set>
                                  </p:childTnLst>
                                </p:cTn>
                              </p:par>
                              <p:par>
                                <p:cTn id="37" presetID="22" presetClass="entr" presetSubtype="1" fill="hold" nodeType="withEffect">
                                  <p:stCondLst>
                                    <p:cond delay="0"/>
                                  </p:stCondLst>
                                  <p:childTnLst>
                                    <p:set>
                                      <p:cBhvr>
                                        <p:cTn id="38" dur="1" fill="hold">
                                          <p:stCondLst>
                                            <p:cond delay="0"/>
                                          </p:stCondLst>
                                        </p:cTn>
                                        <p:tgtEl>
                                          <p:spTgt spid="30"/>
                                        </p:tgtEl>
                                        <p:attrNameLst>
                                          <p:attrName>style.visibility</p:attrName>
                                        </p:attrNameLst>
                                      </p:cBhvr>
                                      <p:to>
                                        <p:strVal val="visible"/>
                                      </p:to>
                                    </p:set>
                                    <p:animEffect transition="in" filter="wipe(up)">
                                      <p:cBhvr>
                                        <p:cTn id="39" dur="500"/>
                                        <p:tgtEl>
                                          <p:spTgt spid="30"/>
                                        </p:tgtEl>
                                      </p:cBhvr>
                                    </p:animEffect>
                                  </p:childTnLst>
                                </p:cTn>
                              </p:par>
                              <p:par>
                                <p:cTn id="40" presetID="10" presetClass="entr" presetSubtype="0" fill="hold" grpId="0" nodeType="withEffect">
                                  <p:stCondLst>
                                    <p:cond delay="400"/>
                                  </p:stCondLst>
                                  <p:childTnLst>
                                    <p:set>
                                      <p:cBhvr>
                                        <p:cTn id="41" dur="1" fill="hold">
                                          <p:stCondLst>
                                            <p:cond delay="0"/>
                                          </p:stCondLst>
                                        </p:cTn>
                                        <p:tgtEl>
                                          <p:spTgt spid="35"/>
                                        </p:tgtEl>
                                        <p:attrNameLst>
                                          <p:attrName>style.visibility</p:attrName>
                                        </p:attrNameLst>
                                      </p:cBhvr>
                                      <p:to>
                                        <p:strVal val="visible"/>
                                      </p:to>
                                    </p:set>
                                    <p:animEffect transition="in" filter="fade">
                                      <p:cBhvr>
                                        <p:cTn id="42" dur="500"/>
                                        <p:tgtEl>
                                          <p:spTgt spid="35"/>
                                        </p:tgtEl>
                                      </p:cBhvr>
                                    </p:animEffect>
                                  </p:childTnLst>
                                </p:cTn>
                              </p:par>
                            </p:childTnLst>
                          </p:cTn>
                        </p:par>
                        <p:par>
                          <p:cTn id="43" fill="hold">
                            <p:stCondLst>
                              <p:cond delay="2750"/>
                            </p:stCondLst>
                            <p:childTnLst>
                              <p:par>
                                <p:cTn id="44" presetID="10" presetClass="exit" presetSubtype="0" fill="hold" nodeType="afterEffect">
                                  <p:stCondLst>
                                    <p:cond delay="0"/>
                                  </p:stCondLst>
                                  <p:childTnLst>
                                    <p:animEffect transition="out" filter="fade">
                                      <p:cBhvr>
                                        <p:cTn id="45" dur="500"/>
                                        <p:tgtEl>
                                          <p:spTgt spid="30"/>
                                        </p:tgtEl>
                                      </p:cBhvr>
                                    </p:animEffect>
                                    <p:set>
                                      <p:cBhvr>
                                        <p:cTn id="46" dur="1" fill="hold">
                                          <p:stCondLst>
                                            <p:cond delay="499"/>
                                          </p:stCondLst>
                                        </p:cTn>
                                        <p:tgtEl>
                                          <p:spTgt spid="30"/>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22" presetClass="entr" presetSubtype="1" fill="hold" nodeType="clickEffect">
                                  <p:stCondLst>
                                    <p:cond delay="0"/>
                                  </p:stCondLst>
                                  <p:childTnLst>
                                    <p:set>
                                      <p:cBhvr>
                                        <p:cTn id="50" dur="1" fill="hold">
                                          <p:stCondLst>
                                            <p:cond delay="0"/>
                                          </p:stCondLst>
                                        </p:cTn>
                                        <p:tgtEl>
                                          <p:spTgt spid="29"/>
                                        </p:tgtEl>
                                        <p:attrNameLst>
                                          <p:attrName>style.visibility</p:attrName>
                                        </p:attrNameLst>
                                      </p:cBhvr>
                                      <p:to>
                                        <p:strVal val="visible"/>
                                      </p:to>
                                    </p:set>
                                    <p:animEffect transition="in" filter="wipe(up)">
                                      <p:cBhvr>
                                        <p:cTn id="51" dur="500"/>
                                        <p:tgtEl>
                                          <p:spTgt spid="29"/>
                                        </p:tgtEl>
                                      </p:cBhvr>
                                    </p:animEffect>
                                  </p:childTnLst>
                                </p:cTn>
                              </p:par>
                              <p:par>
                                <p:cTn id="52" presetID="10" presetClass="entr" presetSubtype="0" fill="hold" grpId="0" nodeType="withEffect">
                                  <p:stCondLst>
                                    <p:cond delay="400"/>
                                  </p:stCondLst>
                                  <p:childTnLst>
                                    <p:set>
                                      <p:cBhvr>
                                        <p:cTn id="53" dur="1" fill="hold">
                                          <p:stCondLst>
                                            <p:cond delay="0"/>
                                          </p:stCondLst>
                                        </p:cTn>
                                        <p:tgtEl>
                                          <p:spTgt spid="36"/>
                                        </p:tgtEl>
                                        <p:attrNameLst>
                                          <p:attrName>style.visibility</p:attrName>
                                        </p:attrNameLst>
                                      </p:cBhvr>
                                      <p:to>
                                        <p:strVal val="visible"/>
                                      </p:to>
                                    </p:set>
                                    <p:animEffect transition="in" filter="fade">
                                      <p:cBhvr>
                                        <p:cTn id="54" dur="500"/>
                                        <p:tgtEl>
                                          <p:spTgt spid="36"/>
                                        </p:tgtEl>
                                      </p:cBhvr>
                                    </p:animEffect>
                                  </p:childTnLst>
                                </p:cTn>
                              </p:par>
                            </p:childTnLst>
                          </p:cTn>
                        </p:par>
                        <p:par>
                          <p:cTn id="55" fill="hold">
                            <p:stCondLst>
                              <p:cond delay="900"/>
                            </p:stCondLst>
                            <p:childTnLst>
                              <p:par>
                                <p:cTn id="56" presetID="10" presetClass="exit" presetSubtype="0" fill="hold" nodeType="afterEffect">
                                  <p:stCondLst>
                                    <p:cond delay="0"/>
                                  </p:stCondLst>
                                  <p:childTnLst>
                                    <p:animEffect transition="out" filter="fade">
                                      <p:cBhvr>
                                        <p:cTn id="57" dur="500"/>
                                        <p:tgtEl>
                                          <p:spTgt spid="29"/>
                                        </p:tgtEl>
                                      </p:cBhvr>
                                    </p:animEffect>
                                    <p:set>
                                      <p:cBhvr>
                                        <p:cTn id="58" dur="1" fill="hold">
                                          <p:stCondLst>
                                            <p:cond delay="499"/>
                                          </p:stCondLst>
                                        </p:cTn>
                                        <p:tgtEl>
                                          <p:spTgt spid="29"/>
                                        </p:tgtEl>
                                        <p:attrNameLst>
                                          <p:attrName>style.visibility</p:attrName>
                                        </p:attrNameLst>
                                      </p:cBhvr>
                                      <p:to>
                                        <p:strVal val="hidden"/>
                                      </p:to>
                                    </p:set>
                                  </p:childTnLst>
                                </p:cTn>
                              </p:par>
                              <p:par>
                                <p:cTn id="59" presetID="22" presetClass="entr" presetSubtype="1" fill="hold" nodeType="withEffect">
                                  <p:stCondLst>
                                    <p:cond delay="0"/>
                                  </p:stCondLst>
                                  <p:childTnLst>
                                    <p:set>
                                      <p:cBhvr>
                                        <p:cTn id="60" dur="1" fill="hold">
                                          <p:stCondLst>
                                            <p:cond delay="0"/>
                                          </p:stCondLst>
                                        </p:cTn>
                                        <p:tgtEl>
                                          <p:spTgt spid="31"/>
                                        </p:tgtEl>
                                        <p:attrNameLst>
                                          <p:attrName>style.visibility</p:attrName>
                                        </p:attrNameLst>
                                      </p:cBhvr>
                                      <p:to>
                                        <p:strVal val="visible"/>
                                      </p:to>
                                    </p:set>
                                    <p:animEffect transition="in" filter="wipe(up)">
                                      <p:cBhvr>
                                        <p:cTn id="61" dur="500"/>
                                        <p:tgtEl>
                                          <p:spTgt spid="31"/>
                                        </p:tgtEl>
                                      </p:cBhvr>
                                    </p:animEffect>
                                  </p:childTnLst>
                                </p:cTn>
                              </p:par>
                              <p:par>
                                <p:cTn id="62" presetID="10" presetClass="entr" presetSubtype="0" fill="hold" grpId="0" nodeType="withEffect">
                                  <p:stCondLst>
                                    <p:cond delay="400"/>
                                  </p:stCondLst>
                                  <p:childTnLst>
                                    <p:set>
                                      <p:cBhvr>
                                        <p:cTn id="63" dur="1" fill="hold">
                                          <p:stCondLst>
                                            <p:cond delay="0"/>
                                          </p:stCondLst>
                                        </p:cTn>
                                        <p:tgtEl>
                                          <p:spTgt spid="37"/>
                                        </p:tgtEl>
                                        <p:attrNameLst>
                                          <p:attrName>style.visibility</p:attrName>
                                        </p:attrNameLst>
                                      </p:cBhvr>
                                      <p:to>
                                        <p:strVal val="visible"/>
                                      </p:to>
                                    </p:set>
                                    <p:animEffect transition="in" filter="fade">
                                      <p:cBhvr>
                                        <p:cTn id="64" dur="500"/>
                                        <p:tgtEl>
                                          <p:spTgt spid="37"/>
                                        </p:tgtEl>
                                      </p:cBhvr>
                                    </p:animEffect>
                                  </p:childTnLst>
                                </p:cTn>
                              </p:par>
                            </p:childTnLst>
                          </p:cTn>
                        </p:par>
                        <p:par>
                          <p:cTn id="65" fill="hold">
                            <p:stCondLst>
                              <p:cond delay="1800"/>
                            </p:stCondLst>
                            <p:childTnLst>
                              <p:par>
                                <p:cTn id="66" presetID="10" presetClass="exit" presetSubtype="0" fill="hold" nodeType="afterEffect">
                                  <p:stCondLst>
                                    <p:cond delay="0"/>
                                  </p:stCondLst>
                                  <p:childTnLst>
                                    <p:animEffect transition="out" filter="fade">
                                      <p:cBhvr>
                                        <p:cTn id="67" dur="500"/>
                                        <p:tgtEl>
                                          <p:spTgt spid="31"/>
                                        </p:tgtEl>
                                      </p:cBhvr>
                                    </p:animEffect>
                                    <p:set>
                                      <p:cBhvr>
                                        <p:cTn id="68" dur="1" fill="hold">
                                          <p:stCondLst>
                                            <p:cond delay="499"/>
                                          </p:stCondLst>
                                        </p:cTn>
                                        <p:tgtEl>
                                          <p:spTgt spid="31"/>
                                        </p:tgtEl>
                                        <p:attrNameLst>
                                          <p:attrName>style.visibility</p:attrName>
                                        </p:attrNameLst>
                                      </p:cBhvr>
                                      <p:to>
                                        <p:strVal val="hidden"/>
                                      </p:to>
                                    </p:set>
                                  </p:childTnLst>
                                </p:cTn>
                              </p:par>
                              <p:par>
                                <p:cTn id="69" presetID="22" presetClass="entr" presetSubtype="1" fill="hold" nodeType="withEffect">
                                  <p:stCondLst>
                                    <p:cond delay="0"/>
                                  </p:stCondLst>
                                  <p:childTnLst>
                                    <p:set>
                                      <p:cBhvr>
                                        <p:cTn id="70" dur="1" fill="hold">
                                          <p:stCondLst>
                                            <p:cond delay="0"/>
                                          </p:stCondLst>
                                        </p:cTn>
                                        <p:tgtEl>
                                          <p:spTgt spid="32"/>
                                        </p:tgtEl>
                                        <p:attrNameLst>
                                          <p:attrName>style.visibility</p:attrName>
                                        </p:attrNameLst>
                                      </p:cBhvr>
                                      <p:to>
                                        <p:strVal val="visible"/>
                                      </p:to>
                                    </p:set>
                                    <p:animEffect transition="in" filter="wipe(up)">
                                      <p:cBhvr>
                                        <p:cTn id="71" dur="500"/>
                                        <p:tgtEl>
                                          <p:spTgt spid="32"/>
                                        </p:tgtEl>
                                      </p:cBhvr>
                                    </p:animEffect>
                                  </p:childTnLst>
                                </p:cTn>
                              </p:par>
                              <p:par>
                                <p:cTn id="72" presetID="10" presetClass="entr" presetSubtype="0" fill="hold" grpId="0" nodeType="withEffect">
                                  <p:stCondLst>
                                    <p:cond delay="400"/>
                                  </p:stCondLst>
                                  <p:childTnLst>
                                    <p:set>
                                      <p:cBhvr>
                                        <p:cTn id="73" dur="1" fill="hold">
                                          <p:stCondLst>
                                            <p:cond delay="0"/>
                                          </p:stCondLst>
                                        </p:cTn>
                                        <p:tgtEl>
                                          <p:spTgt spid="38"/>
                                        </p:tgtEl>
                                        <p:attrNameLst>
                                          <p:attrName>style.visibility</p:attrName>
                                        </p:attrNameLst>
                                      </p:cBhvr>
                                      <p:to>
                                        <p:strVal val="visible"/>
                                      </p:to>
                                    </p:set>
                                    <p:animEffect transition="in" filter="fade">
                                      <p:cBhvr>
                                        <p:cTn id="74" dur="500"/>
                                        <p:tgtEl>
                                          <p:spTgt spid="38"/>
                                        </p:tgtEl>
                                      </p:cBhvr>
                                    </p:animEffect>
                                  </p:childTnLst>
                                </p:cTn>
                              </p:par>
                            </p:childTnLst>
                          </p:cTn>
                        </p:par>
                        <p:par>
                          <p:cTn id="75" fill="hold">
                            <p:stCondLst>
                              <p:cond delay="2700"/>
                            </p:stCondLst>
                            <p:childTnLst>
                              <p:par>
                                <p:cTn id="76" presetID="10" presetClass="exit" presetSubtype="0" fill="hold" nodeType="afterEffect">
                                  <p:stCondLst>
                                    <p:cond delay="0"/>
                                  </p:stCondLst>
                                  <p:childTnLst>
                                    <p:animEffect transition="out" filter="fade">
                                      <p:cBhvr>
                                        <p:cTn id="77" dur="500"/>
                                        <p:tgtEl>
                                          <p:spTgt spid="32"/>
                                        </p:tgtEl>
                                      </p:cBhvr>
                                    </p:animEffect>
                                    <p:set>
                                      <p:cBhvr>
                                        <p:cTn id="78" dur="1" fill="hold">
                                          <p:stCondLst>
                                            <p:cond delay="499"/>
                                          </p:stCondLst>
                                        </p:cTn>
                                        <p:tgtEl>
                                          <p:spTgt spid="32"/>
                                        </p:tgtEl>
                                        <p:attrNameLst>
                                          <p:attrName>style.visibility</p:attrName>
                                        </p:attrNameLst>
                                      </p:cBhvr>
                                      <p:to>
                                        <p:strVal val="hidden"/>
                                      </p:to>
                                    </p:set>
                                  </p:childTnLst>
                                </p:cTn>
                              </p:par>
                            </p:childTnLst>
                          </p:cTn>
                        </p:par>
                        <p:par>
                          <p:cTn id="79" fill="hold">
                            <p:stCondLst>
                              <p:cond delay="3200"/>
                            </p:stCondLst>
                            <p:childTnLst>
                              <p:par>
                                <p:cTn id="80" presetID="10" presetClass="exit" presetSubtype="0" fill="hold" nodeType="afterEffect">
                                  <p:stCondLst>
                                    <p:cond delay="0"/>
                                  </p:stCondLst>
                                  <p:childTnLst>
                                    <p:animEffect transition="out" filter="fade">
                                      <p:cBhvr>
                                        <p:cTn id="81" dur="500"/>
                                        <p:tgtEl>
                                          <p:spTgt spid="6"/>
                                        </p:tgtEl>
                                      </p:cBhvr>
                                    </p:animEffect>
                                    <p:set>
                                      <p:cBhvr>
                                        <p:cTn id="82" dur="1" fill="hold">
                                          <p:stCondLst>
                                            <p:cond delay="499"/>
                                          </p:stCondLst>
                                        </p:cTn>
                                        <p:tgtEl>
                                          <p:spTgt spid="6"/>
                                        </p:tgtEl>
                                        <p:attrNameLst>
                                          <p:attrName>style.visibility</p:attrName>
                                        </p:attrNameLst>
                                      </p:cBhvr>
                                      <p:to>
                                        <p:strVal val="hidden"/>
                                      </p:to>
                                    </p:set>
                                  </p:childTnLst>
                                </p:cTn>
                              </p:par>
                            </p:childTnLst>
                          </p:cTn>
                        </p:par>
                        <p:par>
                          <p:cTn id="83" fill="hold">
                            <p:stCondLst>
                              <p:cond delay="3700"/>
                            </p:stCondLst>
                            <p:childTnLst>
                              <p:par>
                                <p:cTn id="84" presetID="22" presetClass="entr" presetSubtype="8" fill="hold" grpId="0" nodeType="afterEffect">
                                  <p:stCondLst>
                                    <p:cond delay="0"/>
                                  </p:stCondLst>
                                  <p:childTnLst>
                                    <p:set>
                                      <p:cBhvr>
                                        <p:cTn id="85" dur="1" fill="hold">
                                          <p:stCondLst>
                                            <p:cond delay="0"/>
                                          </p:stCondLst>
                                        </p:cTn>
                                        <p:tgtEl>
                                          <p:spTgt spid="26"/>
                                        </p:tgtEl>
                                        <p:attrNameLst>
                                          <p:attrName>style.visibility</p:attrName>
                                        </p:attrNameLst>
                                      </p:cBhvr>
                                      <p:to>
                                        <p:strVal val="visible"/>
                                      </p:to>
                                    </p:set>
                                    <p:animEffect transition="in" filter="wipe(left)">
                                      <p:cBhvr>
                                        <p:cTn id="86" dur="500"/>
                                        <p:tgtEl>
                                          <p:spTgt spid="26"/>
                                        </p:tgtEl>
                                      </p:cBhvr>
                                    </p:animEffect>
                                  </p:childTnLst>
                                </p:cTn>
                              </p:par>
                              <p:par>
                                <p:cTn id="87" presetID="22" presetClass="entr" presetSubtype="8" fill="hold" grpId="0" nodeType="withEffect">
                                  <p:stCondLst>
                                    <p:cond delay="0"/>
                                  </p:stCondLst>
                                  <p:childTnLst>
                                    <p:set>
                                      <p:cBhvr>
                                        <p:cTn id="88" dur="1" fill="hold">
                                          <p:stCondLst>
                                            <p:cond delay="0"/>
                                          </p:stCondLst>
                                        </p:cTn>
                                        <p:tgtEl>
                                          <p:spTgt spid="43"/>
                                        </p:tgtEl>
                                        <p:attrNameLst>
                                          <p:attrName>style.visibility</p:attrName>
                                        </p:attrNameLst>
                                      </p:cBhvr>
                                      <p:to>
                                        <p:strVal val="visible"/>
                                      </p:to>
                                    </p:set>
                                    <p:animEffect transition="in" filter="wipe(left)">
                                      <p:cBhvr>
                                        <p:cTn id="89" dur="500"/>
                                        <p:tgtEl>
                                          <p:spTgt spid="43"/>
                                        </p:tgtEl>
                                      </p:cBhvr>
                                    </p:animEffect>
                                  </p:childTnLst>
                                </p:cTn>
                              </p:par>
                              <p:par>
                                <p:cTn id="90" presetID="10" presetClass="exit" presetSubtype="0" fill="hold" grpId="1" nodeType="withEffect">
                                  <p:stCondLst>
                                    <p:cond delay="50"/>
                                  </p:stCondLst>
                                  <p:childTnLst>
                                    <p:animEffect transition="out" filter="fade">
                                      <p:cBhvr>
                                        <p:cTn id="91" dur="500"/>
                                        <p:tgtEl>
                                          <p:spTgt spid="33"/>
                                        </p:tgtEl>
                                      </p:cBhvr>
                                    </p:animEffect>
                                    <p:set>
                                      <p:cBhvr>
                                        <p:cTn id="92" dur="1" fill="hold">
                                          <p:stCondLst>
                                            <p:cond delay="499"/>
                                          </p:stCondLst>
                                        </p:cTn>
                                        <p:tgtEl>
                                          <p:spTgt spid="33"/>
                                        </p:tgtEl>
                                        <p:attrNameLst>
                                          <p:attrName>style.visibility</p:attrName>
                                        </p:attrNameLst>
                                      </p:cBhvr>
                                      <p:to>
                                        <p:strVal val="hidden"/>
                                      </p:to>
                                    </p:set>
                                  </p:childTnLst>
                                </p:cTn>
                              </p:par>
                              <p:par>
                                <p:cTn id="93" presetID="10" presetClass="exit" presetSubtype="0" fill="hold" grpId="1" nodeType="withEffect">
                                  <p:stCondLst>
                                    <p:cond delay="50"/>
                                  </p:stCondLst>
                                  <p:childTnLst>
                                    <p:animEffect transition="out" filter="fade">
                                      <p:cBhvr>
                                        <p:cTn id="94" dur="500"/>
                                        <p:tgtEl>
                                          <p:spTgt spid="36"/>
                                        </p:tgtEl>
                                      </p:cBhvr>
                                    </p:animEffect>
                                    <p:set>
                                      <p:cBhvr>
                                        <p:cTn id="95" dur="1" fill="hold">
                                          <p:stCondLst>
                                            <p:cond delay="499"/>
                                          </p:stCondLst>
                                        </p:cTn>
                                        <p:tgtEl>
                                          <p:spTgt spid="36"/>
                                        </p:tgtEl>
                                        <p:attrNameLst>
                                          <p:attrName>style.visibility</p:attrName>
                                        </p:attrNameLst>
                                      </p:cBhvr>
                                      <p:to>
                                        <p:strVal val="hidden"/>
                                      </p:to>
                                    </p:set>
                                  </p:childTnLst>
                                </p:cTn>
                              </p:par>
                              <p:par>
                                <p:cTn id="96" presetID="10" presetClass="exit" presetSubtype="0" fill="hold" grpId="1" nodeType="withEffect">
                                  <p:stCondLst>
                                    <p:cond delay="250"/>
                                  </p:stCondLst>
                                  <p:childTnLst>
                                    <p:animEffect transition="out" filter="fade">
                                      <p:cBhvr>
                                        <p:cTn id="97" dur="500"/>
                                        <p:tgtEl>
                                          <p:spTgt spid="34"/>
                                        </p:tgtEl>
                                      </p:cBhvr>
                                    </p:animEffect>
                                    <p:set>
                                      <p:cBhvr>
                                        <p:cTn id="98" dur="1" fill="hold">
                                          <p:stCondLst>
                                            <p:cond delay="499"/>
                                          </p:stCondLst>
                                        </p:cTn>
                                        <p:tgtEl>
                                          <p:spTgt spid="34"/>
                                        </p:tgtEl>
                                        <p:attrNameLst>
                                          <p:attrName>style.visibility</p:attrName>
                                        </p:attrNameLst>
                                      </p:cBhvr>
                                      <p:to>
                                        <p:strVal val="hidden"/>
                                      </p:to>
                                    </p:set>
                                  </p:childTnLst>
                                </p:cTn>
                              </p:par>
                              <p:par>
                                <p:cTn id="99" presetID="10" presetClass="exit" presetSubtype="0" fill="hold" grpId="1" nodeType="withEffect">
                                  <p:stCondLst>
                                    <p:cond delay="250"/>
                                  </p:stCondLst>
                                  <p:childTnLst>
                                    <p:animEffect transition="out" filter="fade">
                                      <p:cBhvr>
                                        <p:cTn id="100" dur="500"/>
                                        <p:tgtEl>
                                          <p:spTgt spid="37"/>
                                        </p:tgtEl>
                                      </p:cBhvr>
                                    </p:animEffect>
                                    <p:set>
                                      <p:cBhvr>
                                        <p:cTn id="101" dur="1" fill="hold">
                                          <p:stCondLst>
                                            <p:cond delay="499"/>
                                          </p:stCondLst>
                                        </p:cTn>
                                        <p:tgtEl>
                                          <p:spTgt spid="37"/>
                                        </p:tgtEl>
                                        <p:attrNameLst>
                                          <p:attrName>style.visibility</p:attrName>
                                        </p:attrNameLst>
                                      </p:cBhvr>
                                      <p:to>
                                        <p:strVal val="hidden"/>
                                      </p:to>
                                    </p:set>
                                  </p:childTnLst>
                                </p:cTn>
                              </p:par>
                              <p:par>
                                <p:cTn id="102" presetID="10" presetClass="exit" presetSubtype="0" fill="hold" grpId="1" nodeType="withEffect">
                                  <p:stCondLst>
                                    <p:cond delay="450"/>
                                  </p:stCondLst>
                                  <p:childTnLst>
                                    <p:animEffect transition="out" filter="fade">
                                      <p:cBhvr>
                                        <p:cTn id="103" dur="500"/>
                                        <p:tgtEl>
                                          <p:spTgt spid="35"/>
                                        </p:tgtEl>
                                      </p:cBhvr>
                                    </p:animEffect>
                                    <p:set>
                                      <p:cBhvr>
                                        <p:cTn id="104" dur="1" fill="hold">
                                          <p:stCondLst>
                                            <p:cond delay="499"/>
                                          </p:stCondLst>
                                        </p:cTn>
                                        <p:tgtEl>
                                          <p:spTgt spid="35"/>
                                        </p:tgtEl>
                                        <p:attrNameLst>
                                          <p:attrName>style.visibility</p:attrName>
                                        </p:attrNameLst>
                                      </p:cBhvr>
                                      <p:to>
                                        <p:strVal val="hidden"/>
                                      </p:to>
                                    </p:set>
                                  </p:childTnLst>
                                </p:cTn>
                              </p:par>
                              <p:par>
                                <p:cTn id="105" presetID="10" presetClass="exit" presetSubtype="0" fill="hold" grpId="1" nodeType="withEffect">
                                  <p:stCondLst>
                                    <p:cond delay="450"/>
                                  </p:stCondLst>
                                  <p:childTnLst>
                                    <p:animEffect transition="out" filter="fade">
                                      <p:cBhvr>
                                        <p:cTn id="106" dur="500"/>
                                        <p:tgtEl>
                                          <p:spTgt spid="38"/>
                                        </p:tgtEl>
                                      </p:cBhvr>
                                    </p:animEffect>
                                    <p:set>
                                      <p:cBhvr>
                                        <p:cTn id="107" dur="1" fill="hold">
                                          <p:stCondLst>
                                            <p:cond delay="499"/>
                                          </p:stCondLst>
                                        </p:cTn>
                                        <p:tgtEl>
                                          <p:spTgt spid="3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3" grpId="1" animBg="1"/>
      <p:bldP spid="34" grpId="0" animBg="1"/>
      <p:bldP spid="34" grpId="1" animBg="1"/>
      <p:bldP spid="35" grpId="0" animBg="1"/>
      <p:bldP spid="35" grpId="1" animBg="1"/>
      <p:bldP spid="26" grpId="0" animBg="1"/>
      <p:bldP spid="36" grpId="0" animBg="1"/>
      <p:bldP spid="36" grpId="1" animBg="1"/>
      <p:bldP spid="37" grpId="0" animBg="1"/>
      <p:bldP spid="37" grpId="1" animBg="1"/>
      <p:bldP spid="38" grpId="0" animBg="1"/>
      <p:bldP spid="38" grpId="1" animBg="1"/>
      <p:bldP spid="4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Ideal Screen Luminance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9</a:t>
            </a:fld>
            <a:endParaRPr lang="en-US"/>
          </a:p>
        </p:txBody>
      </p:sp>
      <p:cxnSp>
        <p:nvCxnSpPr>
          <p:cNvPr id="22" name="Rovná spojnica 21"/>
          <p:cNvCxnSpPr/>
          <p:nvPr/>
        </p:nvCxnSpPr>
        <p:spPr>
          <a:xfrm flipV="1">
            <a:off x="669930" y="5520771"/>
            <a:ext cx="3960793" cy="6945"/>
          </a:xfrm>
          <a:prstGeom prst="line">
            <a:avLst/>
          </a:prstGeom>
          <a:ln w="12700"/>
        </p:spPr>
        <p:style>
          <a:lnRef idx="1">
            <a:schemeClr val="dk1"/>
          </a:lnRef>
          <a:fillRef idx="0">
            <a:schemeClr val="dk1"/>
          </a:fillRef>
          <a:effectRef idx="0">
            <a:schemeClr val="dk1"/>
          </a:effectRef>
          <a:fontRef idx="minor">
            <a:schemeClr val="tx1"/>
          </a:fontRef>
        </p:style>
      </p:cxnSp>
      <p:pic>
        <p:nvPicPr>
          <p:cNvPr id="26" name="Obrázok 2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5691" y="1833520"/>
            <a:ext cx="555772" cy="954788"/>
          </a:xfrm>
          <a:prstGeom prst="rect">
            <a:avLst/>
          </a:prstGeom>
        </p:spPr>
      </p:pic>
      <p:sp>
        <p:nvSpPr>
          <p:cNvPr id="27" name="BlokTextu 26"/>
          <p:cNvSpPr txBox="1"/>
          <p:nvPr/>
        </p:nvSpPr>
        <p:spPr>
          <a:xfrm>
            <a:off x="2203633" y="5615761"/>
            <a:ext cx="893386"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pic>
        <p:nvPicPr>
          <p:cNvPr id="3" name="Obrázok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9432" y="4744602"/>
            <a:ext cx="914399" cy="783113"/>
          </a:xfrm>
          <a:prstGeom prst="rect">
            <a:avLst/>
          </a:prstGeom>
        </p:spPr>
      </p:pic>
      <p:pic>
        <p:nvPicPr>
          <p:cNvPr id="6" name="Obrázok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96685" y="4747895"/>
            <a:ext cx="773783" cy="777072"/>
          </a:xfrm>
          <a:prstGeom prst="rect">
            <a:avLst/>
          </a:prstGeom>
        </p:spPr>
      </p:pic>
      <p:pic>
        <p:nvPicPr>
          <p:cNvPr id="32" name="Obrázok 3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886164" y="4751695"/>
            <a:ext cx="767992" cy="771257"/>
          </a:xfrm>
          <a:prstGeom prst="rect">
            <a:avLst/>
          </a:prstGeom>
        </p:spPr>
      </p:pic>
      <p:cxnSp>
        <p:nvCxnSpPr>
          <p:cNvPr id="31" name="Rovná spojovacia šípka 30"/>
          <p:cNvCxnSpPr/>
          <p:nvPr/>
        </p:nvCxnSpPr>
        <p:spPr>
          <a:xfrm flipH="1">
            <a:off x="669931" y="1996580"/>
            <a:ext cx="2113646" cy="3531136"/>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sp>
        <p:nvSpPr>
          <p:cNvPr id="33" name="BlokTextu 32"/>
          <p:cNvSpPr txBox="1"/>
          <p:nvPr/>
        </p:nvSpPr>
        <p:spPr>
          <a:xfrm rot="16200000">
            <a:off x="-304420" y="4416052"/>
            <a:ext cx="1326004"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Luminance</a:t>
            </a:r>
          </a:p>
        </p:txBody>
      </p:sp>
      <p:cxnSp>
        <p:nvCxnSpPr>
          <p:cNvPr id="34" name="Rovná spojovacia šípka 33"/>
          <p:cNvCxnSpPr/>
          <p:nvPr/>
        </p:nvCxnSpPr>
        <p:spPr>
          <a:xfrm>
            <a:off x="2783577" y="1996580"/>
            <a:ext cx="0" cy="3528387"/>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5" name="Rovná spojovacia šípka 34"/>
          <p:cNvCxnSpPr/>
          <p:nvPr/>
        </p:nvCxnSpPr>
        <p:spPr>
          <a:xfrm>
            <a:off x="2783577" y="1996580"/>
            <a:ext cx="1849151" cy="3526373"/>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sp>
        <p:nvSpPr>
          <p:cNvPr id="38" name="Ovál 37"/>
          <p:cNvSpPr/>
          <p:nvPr/>
        </p:nvSpPr>
        <p:spPr>
          <a:xfrm>
            <a:off x="984433" y="4751696"/>
            <a:ext cx="134224" cy="134224"/>
          </a:xfrm>
          <a:prstGeom prst="ellipse">
            <a:avLst/>
          </a:prstGeom>
          <a:solidFill>
            <a:srgbClr val="598DC9"/>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40" name="Ovál 39"/>
          <p:cNvSpPr/>
          <p:nvPr/>
        </p:nvSpPr>
        <p:spPr>
          <a:xfrm>
            <a:off x="2713660" y="4745146"/>
            <a:ext cx="134224" cy="134224"/>
          </a:xfrm>
          <a:prstGeom prst="ellipse">
            <a:avLst/>
          </a:prstGeom>
          <a:solidFill>
            <a:srgbClr val="598DC9"/>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41" name="Ovál 40"/>
          <p:cNvSpPr/>
          <p:nvPr/>
        </p:nvSpPr>
        <p:spPr>
          <a:xfrm>
            <a:off x="4190538" y="4747895"/>
            <a:ext cx="134224" cy="134224"/>
          </a:xfrm>
          <a:prstGeom prst="ellipse">
            <a:avLst/>
          </a:prstGeom>
          <a:solidFill>
            <a:srgbClr val="598DC9"/>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cxnSp>
        <p:nvCxnSpPr>
          <p:cNvPr id="43" name="Rovná spojnica 42"/>
          <p:cNvCxnSpPr/>
          <p:nvPr/>
        </p:nvCxnSpPr>
        <p:spPr>
          <a:xfrm>
            <a:off x="669930" y="4811715"/>
            <a:ext cx="3960793" cy="0"/>
          </a:xfrm>
          <a:prstGeom prst="line">
            <a:avLst/>
          </a:prstGeom>
          <a:ln w="28575">
            <a:solidFill>
              <a:srgbClr val="598DC9"/>
            </a:solidFill>
          </a:ln>
        </p:spPr>
        <p:style>
          <a:lnRef idx="1">
            <a:schemeClr val="accent1"/>
          </a:lnRef>
          <a:fillRef idx="0">
            <a:schemeClr val="accent1"/>
          </a:fillRef>
          <a:effectRef idx="0">
            <a:schemeClr val="accent1"/>
          </a:effectRef>
          <a:fontRef idx="minor">
            <a:schemeClr val="tx1"/>
          </a:fontRef>
        </p:style>
      </p:cxnSp>
      <p:sp>
        <p:nvSpPr>
          <p:cNvPr id="45" name="Zástupný objekt pre obsah 2"/>
          <p:cNvSpPr>
            <a:spLocks noGrp="1"/>
          </p:cNvSpPr>
          <p:nvPr>
            <p:ph idx="1"/>
          </p:nvPr>
        </p:nvSpPr>
        <p:spPr>
          <a:xfrm>
            <a:off x="5187222" y="1219200"/>
            <a:ext cx="6166578" cy="4957763"/>
          </a:xfrm>
        </p:spPr>
        <p:txBody>
          <a:bodyPr>
            <a:normAutofit/>
          </a:bodyPr>
          <a:lstStyle/>
          <a:p>
            <a:r>
              <a:rPr lang="en-US" dirty="0"/>
              <a:t>Uniform luminance</a:t>
            </a:r>
          </a:p>
          <a:p>
            <a:r>
              <a:rPr lang="en-US" dirty="0"/>
              <a:t>Spatially-varying reflectance</a:t>
            </a:r>
          </a:p>
          <a:p>
            <a:pPr marL="0" indent="0">
              <a:buNone/>
            </a:pPr>
            <a:endParaRPr lang="en-US" dirty="0"/>
          </a:p>
        </p:txBody>
      </p:sp>
      <p:pic>
        <p:nvPicPr>
          <p:cNvPr id="21" name="Obrázok 2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841" y="1833520"/>
            <a:ext cx="555772" cy="954788"/>
          </a:xfrm>
          <a:prstGeom prst="rect">
            <a:avLst/>
          </a:prstGeom>
        </p:spPr>
      </p:pic>
      <p:cxnSp>
        <p:nvCxnSpPr>
          <p:cNvPr id="23" name="Rovná spojovacia šípka 22"/>
          <p:cNvCxnSpPr/>
          <p:nvPr/>
        </p:nvCxnSpPr>
        <p:spPr>
          <a:xfrm flipH="1">
            <a:off x="693292" y="1996580"/>
            <a:ext cx="373508" cy="3531136"/>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8" name="Rovná spojovacia šípka 27"/>
          <p:cNvCxnSpPr/>
          <p:nvPr/>
        </p:nvCxnSpPr>
        <p:spPr>
          <a:xfrm>
            <a:off x="1073347" y="2022129"/>
            <a:ext cx="1695435" cy="3503405"/>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9" name="Rovná spojovacia šípka 28"/>
          <p:cNvCxnSpPr/>
          <p:nvPr/>
        </p:nvCxnSpPr>
        <p:spPr>
          <a:xfrm>
            <a:off x="1073346" y="2016399"/>
            <a:ext cx="3552967" cy="3497675"/>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sp>
        <p:nvSpPr>
          <p:cNvPr id="36" name="Ovál 35"/>
          <p:cNvSpPr/>
          <p:nvPr/>
        </p:nvSpPr>
        <p:spPr>
          <a:xfrm>
            <a:off x="700165" y="4751696"/>
            <a:ext cx="134224" cy="134224"/>
          </a:xfrm>
          <a:prstGeom prst="ellipse">
            <a:avLst/>
          </a:prstGeom>
          <a:solidFill>
            <a:srgbClr val="ADC6E5"/>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37" name="Ovál 36"/>
          <p:cNvSpPr/>
          <p:nvPr/>
        </p:nvSpPr>
        <p:spPr>
          <a:xfrm>
            <a:off x="2364400" y="4751696"/>
            <a:ext cx="134224" cy="134224"/>
          </a:xfrm>
          <a:prstGeom prst="ellipse">
            <a:avLst/>
          </a:prstGeom>
          <a:solidFill>
            <a:srgbClr val="ADC6E5"/>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39" name="Ovál 38"/>
          <p:cNvSpPr/>
          <p:nvPr/>
        </p:nvSpPr>
        <p:spPr>
          <a:xfrm>
            <a:off x="3836814" y="4744603"/>
            <a:ext cx="134224" cy="134224"/>
          </a:xfrm>
          <a:prstGeom prst="ellipse">
            <a:avLst/>
          </a:prstGeom>
          <a:solidFill>
            <a:srgbClr val="ADC6E5"/>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pic>
        <p:nvPicPr>
          <p:cNvPr id="42" name="Obrázok 7">
            <a:extLst>
              <a:ext uri="{FF2B5EF4-FFF2-40B4-BE49-F238E27FC236}">
                <a16:creationId xmlns:a16="http://schemas.microsoft.com/office/drawing/2014/main" id="{7C9E298C-B168-4B56-9055-4F8799B8ABE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079877">
            <a:off x="3703089" y="1442674"/>
            <a:ext cx="661835" cy="845441"/>
          </a:xfrm>
          <a:prstGeom prst="rect">
            <a:avLst/>
          </a:prstGeom>
        </p:spPr>
      </p:pic>
      <p:cxnSp>
        <p:nvCxnSpPr>
          <p:cNvPr id="44" name="Rovná spojovacia šípka 34">
            <a:extLst>
              <a:ext uri="{FF2B5EF4-FFF2-40B4-BE49-F238E27FC236}">
                <a16:creationId xmlns:a16="http://schemas.microsoft.com/office/drawing/2014/main" id="{38944571-6CE1-4BAE-A02E-6F9DF5759175}"/>
              </a:ext>
            </a:extLst>
          </p:cNvPr>
          <p:cNvCxnSpPr>
            <a:cxnSpLocks/>
          </p:cNvCxnSpPr>
          <p:nvPr/>
        </p:nvCxnSpPr>
        <p:spPr>
          <a:xfrm>
            <a:off x="3971038" y="1996580"/>
            <a:ext cx="655275" cy="3517494"/>
          </a:xfrm>
          <a:prstGeom prst="straightConnector1">
            <a:avLst/>
          </a:prstGeom>
          <a:ln w="28575" cap="flat" cmpd="sng" algn="ctr">
            <a:solidFill>
              <a:srgbClr val="FFC000"/>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46" name="Rovná spojovacia šípka 34">
            <a:extLst>
              <a:ext uri="{FF2B5EF4-FFF2-40B4-BE49-F238E27FC236}">
                <a16:creationId xmlns:a16="http://schemas.microsoft.com/office/drawing/2014/main" id="{9C0DB29F-B806-48CC-84CB-AB811F46D213}"/>
              </a:ext>
            </a:extLst>
          </p:cNvPr>
          <p:cNvCxnSpPr>
            <a:cxnSpLocks/>
            <a:endCxn id="6" idx="2"/>
          </p:cNvCxnSpPr>
          <p:nvPr/>
        </p:nvCxnSpPr>
        <p:spPr>
          <a:xfrm flipH="1">
            <a:off x="2783577" y="1996580"/>
            <a:ext cx="1187462" cy="3528387"/>
          </a:xfrm>
          <a:prstGeom prst="straightConnector1">
            <a:avLst/>
          </a:prstGeom>
          <a:ln w="28575" cap="flat" cmpd="sng" algn="ctr">
            <a:solidFill>
              <a:srgbClr val="FFC000"/>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47" name="Rovná spojovacia šípka 34">
            <a:extLst>
              <a:ext uri="{FF2B5EF4-FFF2-40B4-BE49-F238E27FC236}">
                <a16:creationId xmlns:a16="http://schemas.microsoft.com/office/drawing/2014/main" id="{8F31F202-D9F2-47F7-929D-62A0181A3E51}"/>
              </a:ext>
            </a:extLst>
          </p:cNvPr>
          <p:cNvCxnSpPr>
            <a:cxnSpLocks/>
          </p:cNvCxnSpPr>
          <p:nvPr/>
        </p:nvCxnSpPr>
        <p:spPr>
          <a:xfrm flipH="1">
            <a:off x="688132" y="2006205"/>
            <a:ext cx="3279827" cy="3531135"/>
          </a:xfrm>
          <a:prstGeom prst="straightConnector1">
            <a:avLst/>
          </a:prstGeom>
          <a:ln w="28575" cap="flat" cmpd="sng" algn="ctr">
            <a:solidFill>
              <a:srgbClr val="FFC000"/>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1343234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wipe(up)">
                                      <p:cBhvr>
                                        <p:cTn id="7" dur="500"/>
                                        <p:tgtEl>
                                          <p:spTgt spid="31"/>
                                        </p:tgtEl>
                                      </p:cBhvr>
                                    </p:animEffect>
                                  </p:childTnLst>
                                </p:cTn>
                              </p:par>
                              <p:par>
                                <p:cTn id="8" presetID="10" presetClass="entr" presetSubtype="0" fill="hold" grpId="0" nodeType="withEffect">
                                  <p:stCondLst>
                                    <p:cond delay="400"/>
                                  </p:stCondLst>
                                  <p:childTnLst>
                                    <p:set>
                                      <p:cBhvr>
                                        <p:cTn id="9" dur="1" fill="hold">
                                          <p:stCondLst>
                                            <p:cond delay="0"/>
                                          </p:stCondLst>
                                        </p:cTn>
                                        <p:tgtEl>
                                          <p:spTgt spid="38"/>
                                        </p:tgtEl>
                                        <p:attrNameLst>
                                          <p:attrName>style.visibility</p:attrName>
                                        </p:attrNameLst>
                                      </p:cBhvr>
                                      <p:to>
                                        <p:strVal val="visible"/>
                                      </p:to>
                                    </p:set>
                                    <p:animEffect transition="in" filter="fade">
                                      <p:cBhvr>
                                        <p:cTn id="10" dur="500"/>
                                        <p:tgtEl>
                                          <p:spTgt spid="38"/>
                                        </p:tgtEl>
                                      </p:cBhvr>
                                    </p:animEffect>
                                  </p:childTnLst>
                                </p:cTn>
                              </p:par>
                            </p:childTnLst>
                          </p:cTn>
                        </p:par>
                        <p:par>
                          <p:cTn id="11" fill="hold">
                            <p:stCondLst>
                              <p:cond delay="900"/>
                            </p:stCondLst>
                            <p:childTnLst>
                              <p:par>
                                <p:cTn id="12" presetID="10" presetClass="exit" presetSubtype="0" fill="hold" nodeType="afterEffect">
                                  <p:stCondLst>
                                    <p:cond delay="0"/>
                                  </p:stCondLst>
                                  <p:childTnLst>
                                    <p:animEffect transition="out" filter="fade">
                                      <p:cBhvr>
                                        <p:cTn id="13" dur="500"/>
                                        <p:tgtEl>
                                          <p:spTgt spid="31"/>
                                        </p:tgtEl>
                                      </p:cBhvr>
                                    </p:animEffect>
                                    <p:set>
                                      <p:cBhvr>
                                        <p:cTn id="14" dur="1" fill="hold">
                                          <p:stCondLst>
                                            <p:cond delay="499"/>
                                          </p:stCondLst>
                                        </p:cTn>
                                        <p:tgtEl>
                                          <p:spTgt spid="31"/>
                                        </p:tgtEl>
                                        <p:attrNameLst>
                                          <p:attrName>style.visibility</p:attrName>
                                        </p:attrNameLst>
                                      </p:cBhvr>
                                      <p:to>
                                        <p:strVal val="hidden"/>
                                      </p:to>
                                    </p:set>
                                  </p:childTnLst>
                                </p:cTn>
                              </p:par>
                              <p:par>
                                <p:cTn id="15" presetID="22" presetClass="entr" presetSubtype="1" fill="hold" nodeType="withEffect">
                                  <p:stCondLst>
                                    <p:cond delay="0"/>
                                  </p:stCondLst>
                                  <p:childTnLst>
                                    <p:set>
                                      <p:cBhvr>
                                        <p:cTn id="16" dur="1" fill="hold">
                                          <p:stCondLst>
                                            <p:cond delay="0"/>
                                          </p:stCondLst>
                                        </p:cTn>
                                        <p:tgtEl>
                                          <p:spTgt spid="34"/>
                                        </p:tgtEl>
                                        <p:attrNameLst>
                                          <p:attrName>style.visibility</p:attrName>
                                        </p:attrNameLst>
                                      </p:cBhvr>
                                      <p:to>
                                        <p:strVal val="visible"/>
                                      </p:to>
                                    </p:set>
                                    <p:animEffect transition="in" filter="wipe(up)">
                                      <p:cBhvr>
                                        <p:cTn id="17" dur="500"/>
                                        <p:tgtEl>
                                          <p:spTgt spid="34"/>
                                        </p:tgtEl>
                                      </p:cBhvr>
                                    </p:animEffect>
                                  </p:childTnLst>
                                </p:cTn>
                              </p:par>
                              <p:par>
                                <p:cTn id="18" presetID="10" presetClass="entr" presetSubtype="0" fill="hold" grpId="0" nodeType="withEffect">
                                  <p:stCondLst>
                                    <p:cond delay="400"/>
                                  </p:stCondLst>
                                  <p:childTnLst>
                                    <p:set>
                                      <p:cBhvr>
                                        <p:cTn id="19" dur="1" fill="hold">
                                          <p:stCondLst>
                                            <p:cond delay="0"/>
                                          </p:stCondLst>
                                        </p:cTn>
                                        <p:tgtEl>
                                          <p:spTgt spid="40"/>
                                        </p:tgtEl>
                                        <p:attrNameLst>
                                          <p:attrName>style.visibility</p:attrName>
                                        </p:attrNameLst>
                                      </p:cBhvr>
                                      <p:to>
                                        <p:strVal val="visible"/>
                                      </p:to>
                                    </p:set>
                                    <p:animEffect transition="in" filter="fade">
                                      <p:cBhvr>
                                        <p:cTn id="20" dur="500"/>
                                        <p:tgtEl>
                                          <p:spTgt spid="40"/>
                                        </p:tgtEl>
                                      </p:cBhvr>
                                    </p:animEffect>
                                  </p:childTnLst>
                                </p:cTn>
                              </p:par>
                            </p:childTnLst>
                          </p:cTn>
                        </p:par>
                        <p:par>
                          <p:cTn id="21" fill="hold">
                            <p:stCondLst>
                              <p:cond delay="1800"/>
                            </p:stCondLst>
                            <p:childTnLst>
                              <p:par>
                                <p:cTn id="22" presetID="10" presetClass="exit" presetSubtype="0" fill="hold" nodeType="afterEffect">
                                  <p:stCondLst>
                                    <p:cond delay="0"/>
                                  </p:stCondLst>
                                  <p:childTnLst>
                                    <p:animEffect transition="out" filter="fade">
                                      <p:cBhvr>
                                        <p:cTn id="23" dur="500"/>
                                        <p:tgtEl>
                                          <p:spTgt spid="34"/>
                                        </p:tgtEl>
                                      </p:cBhvr>
                                    </p:animEffect>
                                    <p:set>
                                      <p:cBhvr>
                                        <p:cTn id="24" dur="1" fill="hold">
                                          <p:stCondLst>
                                            <p:cond delay="499"/>
                                          </p:stCondLst>
                                        </p:cTn>
                                        <p:tgtEl>
                                          <p:spTgt spid="34"/>
                                        </p:tgtEl>
                                        <p:attrNameLst>
                                          <p:attrName>style.visibility</p:attrName>
                                        </p:attrNameLst>
                                      </p:cBhvr>
                                      <p:to>
                                        <p:strVal val="hidden"/>
                                      </p:to>
                                    </p:set>
                                  </p:childTnLst>
                                </p:cTn>
                              </p:par>
                              <p:par>
                                <p:cTn id="25" presetID="22" presetClass="entr" presetSubtype="1" fill="hold" nodeType="withEffect">
                                  <p:stCondLst>
                                    <p:cond delay="0"/>
                                  </p:stCondLst>
                                  <p:childTnLst>
                                    <p:set>
                                      <p:cBhvr>
                                        <p:cTn id="26" dur="1" fill="hold">
                                          <p:stCondLst>
                                            <p:cond delay="0"/>
                                          </p:stCondLst>
                                        </p:cTn>
                                        <p:tgtEl>
                                          <p:spTgt spid="35"/>
                                        </p:tgtEl>
                                        <p:attrNameLst>
                                          <p:attrName>style.visibility</p:attrName>
                                        </p:attrNameLst>
                                      </p:cBhvr>
                                      <p:to>
                                        <p:strVal val="visible"/>
                                      </p:to>
                                    </p:set>
                                    <p:animEffect transition="in" filter="wipe(up)">
                                      <p:cBhvr>
                                        <p:cTn id="27" dur="500"/>
                                        <p:tgtEl>
                                          <p:spTgt spid="35"/>
                                        </p:tgtEl>
                                      </p:cBhvr>
                                    </p:animEffect>
                                  </p:childTnLst>
                                </p:cTn>
                              </p:par>
                              <p:par>
                                <p:cTn id="28" presetID="10" presetClass="entr" presetSubtype="0" fill="hold" grpId="0" nodeType="withEffect">
                                  <p:stCondLst>
                                    <p:cond delay="400"/>
                                  </p:stCondLst>
                                  <p:childTnLst>
                                    <p:set>
                                      <p:cBhvr>
                                        <p:cTn id="29" dur="1" fill="hold">
                                          <p:stCondLst>
                                            <p:cond delay="0"/>
                                          </p:stCondLst>
                                        </p:cTn>
                                        <p:tgtEl>
                                          <p:spTgt spid="41"/>
                                        </p:tgtEl>
                                        <p:attrNameLst>
                                          <p:attrName>style.visibility</p:attrName>
                                        </p:attrNameLst>
                                      </p:cBhvr>
                                      <p:to>
                                        <p:strVal val="visible"/>
                                      </p:to>
                                    </p:set>
                                    <p:animEffect transition="in" filter="fade">
                                      <p:cBhvr>
                                        <p:cTn id="30" dur="500"/>
                                        <p:tgtEl>
                                          <p:spTgt spid="41"/>
                                        </p:tgtEl>
                                      </p:cBhvr>
                                    </p:animEffect>
                                  </p:childTnLst>
                                </p:cTn>
                              </p:par>
                            </p:childTnLst>
                          </p:cTn>
                        </p:par>
                        <p:par>
                          <p:cTn id="31" fill="hold">
                            <p:stCondLst>
                              <p:cond delay="2700"/>
                            </p:stCondLst>
                            <p:childTnLst>
                              <p:par>
                                <p:cTn id="32" presetID="10" presetClass="exit" presetSubtype="0" fill="hold" nodeType="afterEffect">
                                  <p:stCondLst>
                                    <p:cond delay="0"/>
                                  </p:stCondLst>
                                  <p:childTnLst>
                                    <p:animEffect transition="out" filter="fade">
                                      <p:cBhvr>
                                        <p:cTn id="33" dur="500"/>
                                        <p:tgtEl>
                                          <p:spTgt spid="35"/>
                                        </p:tgtEl>
                                      </p:cBhvr>
                                    </p:animEffect>
                                    <p:set>
                                      <p:cBhvr>
                                        <p:cTn id="34" dur="1" fill="hold">
                                          <p:stCondLst>
                                            <p:cond delay="499"/>
                                          </p:stCondLst>
                                        </p:cTn>
                                        <p:tgtEl>
                                          <p:spTgt spid="35"/>
                                        </p:tgtEl>
                                        <p:attrNameLst>
                                          <p:attrName>style.visibility</p:attrName>
                                        </p:attrNameLst>
                                      </p:cBhvr>
                                      <p:to>
                                        <p:strVal val="hidden"/>
                                      </p:to>
                                    </p:set>
                                  </p:childTnLst>
                                </p:cTn>
                              </p:par>
                            </p:childTnLst>
                          </p:cTn>
                        </p:par>
                        <p:par>
                          <p:cTn id="35" fill="hold">
                            <p:stCondLst>
                              <p:cond delay="3200"/>
                            </p:stCondLst>
                            <p:childTnLst>
                              <p:par>
                                <p:cTn id="36" presetID="22" presetClass="entr" presetSubtype="1" fill="hold" nodeType="afterEffect">
                                  <p:stCondLst>
                                    <p:cond delay="0"/>
                                  </p:stCondLst>
                                  <p:childTnLst>
                                    <p:set>
                                      <p:cBhvr>
                                        <p:cTn id="37" dur="1" fill="hold">
                                          <p:stCondLst>
                                            <p:cond delay="0"/>
                                          </p:stCondLst>
                                        </p:cTn>
                                        <p:tgtEl>
                                          <p:spTgt spid="23"/>
                                        </p:tgtEl>
                                        <p:attrNameLst>
                                          <p:attrName>style.visibility</p:attrName>
                                        </p:attrNameLst>
                                      </p:cBhvr>
                                      <p:to>
                                        <p:strVal val="visible"/>
                                      </p:to>
                                    </p:set>
                                    <p:animEffect transition="in" filter="wipe(up)">
                                      <p:cBhvr>
                                        <p:cTn id="38" dur="500"/>
                                        <p:tgtEl>
                                          <p:spTgt spid="23"/>
                                        </p:tgtEl>
                                      </p:cBhvr>
                                    </p:animEffect>
                                  </p:childTnLst>
                                </p:cTn>
                              </p:par>
                              <p:par>
                                <p:cTn id="39" presetID="10" presetClass="entr" presetSubtype="0" fill="hold" grpId="0" nodeType="withEffect">
                                  <p:stCondLst>
                                    <p:cond delay="400"/>
                                  </p:stCondLst>
                                  <p:childTnLst>
                                    <p:set>
                                      <p:cBhvr>
                                        <p:cTn id="40" dur="1" fill="hold">
                                          <p:stCondLst>
                                            <p:cond delay="0"/>
                                          </p:stCondLst>
                                        </p:cTn>
                                        <p:tgtEl>
                                          <p:spTgt spid="36"/>
                                        </p:tgtEl>
                                        <p:attrNameLst>
                                          <p:attrName>style.visibility</p:attrName>
                                        </p:attrNameLst>
                                      </p:cBhvr>
                                      <p:to>
                                        <p:strVal val="visible"/>
                                      </p:to>
                                    </p:set>
                                    <p:animEffect transition="in" filter="fade">
                                      <p:cBhvr>
                                        <p:cTn id="41" dur="500"/>
                                        <p:tgtEl>
                                          <p:spTgt spid="36"/>
                                        </p:tgtEl>
                                      </p:cBhvr>
                                    </p:animEffect>
                                  </p:childTnLst>
                                </p:cTn>
                              </p:par>
                            </p:childTnLst>
                          </p:cTn>
                        </p:par>
                        <p:par>
                          <p:cTn id="42" fill="hold">
                            <p:stCondLst>
                              <p:cond delay="4100"/>
                            </p:stCondLst>
                            <p:childTnLst>
                              <p:par>
                                <p:cTn id="43" presetID="10" presetClass="exit" presetSubtype="0" fill="hold" nodeType="afterEffect">
                                  <p:stCondLst>
                                    <p:cond delay="0"/>
                                  </p:stCondLst>
                                  <p:childTnLst>
                                    <p:animEffect transition="out" filter="fade">
                                      <p:cBhvr>
                                        <p:cTn id="44" dur="500"/>
                                        <p:tgtEl>
                                          <p:spTgt spid="23"/>
                                        </p:tgtEl>
                                      </p:cBhvr>
                                    </p:animEffect>
                                    <p:set>
                                      <p:cBhvr>
                                        <p:cTn id="45" dur="1" fill="hold">
                                          <p:stCondLst>
                                            <p:cond delay="499"/>
                                          </p:stCondLst>
                                        </p:cTn>
                                        <p:tgtEl>
                                          <p:spTgt spid="23"/>
                                        </p:tgtEl>
                                        <p:attrNameLst>
                                          <p:attrName>style.visibility</p:attrName>
                                        </p:attrNameLst>
                                      </p:cBhvr>
                                      <p:to>
                                        <p:strVal val="hidden"/>
                                      </p:to>
                                    </p:set>
                                  </p:childTnLst>
                                </p:cTn>
                              </p:par>
                              <p:par>
                                <p:cTn id="46" presetID="22" presetClass="entr" presetSubtype="1" fill="hold" nodeType="withEffect">
                                  <p:stCondLst>
                                    <p:cond delay="0"/>
                                  </p:stCondLst>
                                  <p:childTnLst>
                                    <p:set>
                                      <p:cBhvr>
                                        <p:cTn id="47" dur="1" fill="hold">
                                          <p:stCondLst>
                                            <p:cond delay="0"/>
                                          </p:stCondLst>
                                        </p:cTn>
                                        <p:tgtEl>
                                          <p:spTgt spid="28"/>
                                        </p:tgtEl>
                                        <p:attrNameLst>
                                          <p:attrName>style.visibility</p:attrName>
                                        </p:attrNameLst>
                                      </p:cBhvr>
                                      <p:to>
                                        <p:strVal val="visible"/>
                                      </p:to>
                                    </p:set>
                                    <p:animEffect transition="in" filter="wipe(up)">
                                      <p:cBhvr>
                                        <p:cTn id="48" dur="500"/>
                                        <p:tgtEl>
                                          <p:spTgt spid="28"/>
                                        </p:tgtEl>
                                      </p:cBhvr>
                                    </p:animEffect>
                                  </p:childTnLst>
                                </p:cTn>
                              </p:par>
                              <p:par>
                                <p:cTn id="49" presetID="10" presetClass="entr" presetSubtype="0" fill="hold" grpId="0" nodeType="withEffect">
                                  <p:stCondLst>
                                    <p:cond delay="400"/>
                                  </p:stCondLst>
                                  <p:childTnLst>
                                    <p:set>
                                      <p:cBhvr>
                                        <p:cTn id="50" dur="1" fill="hold">
                                          <p:stCondLst>
                                            <p:cond delay="0"/>
                                          </p:stCondLst>
                                        </p:cTn>
                                        <p:tgtEl>
                                          <p:spTgt spid="37"/>
                                        </p:tgtEl>
                                        <p:attrNameLst>
                                          <p:attrName>style.visibility</p:attrName>
                                        </p:attrNameLst>
                                      </p:cBhvr>
                                      <p:to>
                                        <p:strVal val="visible"/>
                                      </p:to>
                                    </p:set>
                                    <p:animEffect transition="in" filter="fade">
                                      <p:cBhvr>
                                        <p:cTn id="51" dur="500"/>
                                        <p:tgtEl>
                                          <p:spTgt spid="37"/>
                                        </p:tgtEl>
                                      </p:cBhvr>
                                    </p:animEffect>
                                  </p:childTnLst>
                                </p:cTn>
                              </p:par>
                            </p:childTnLst>
                          </p:cTn>
                        </p:par>
                        <p:par>
                          <p:cTn id="52" fill="hold">
                            <p:stCondLst>
                              <p:cond delay="5000"/>
                            </p:stCondLst>
                            <p:childTnLst>
                              <p:par>
                                <p:cTn id="53" presetID="10" presetClass="exit" presetSubtype="0" fill="hold" nodeType="afterEffect">
                                  <p:stCondLst>
                                    <p:cond delay="0"/>
                                  </p:stCondLst>
                                  <p:childTnLst>
                                    <p:animEffect transition="out" filter="fade">
                                      <p:cBhvr>
                                        <p:cTn id="54" dur="500"/>
                                        <p:tgtEl>
                                          <p:spTgt spid="28"/>
                                        </p:tgtEl>
                                      </p:cBhvr>
                                    </p:animEffect>
                                    <p:set>
                                      <p:cBhvr>
                                        <p:cTn id="55" dur="1" fill="hold">
                                          <p:stCondLst>
                                            <p:cond delay="499"/>
                                          </p:stCondLst>
                                        </p:cTn>
                                        <p:tgtEl>
                                          <p:spTgt spid="28"/>
                                        </p:tgtEl>
                                        <p:attrNameLst>
                                          <p:attrName>style.visibility</p:attrName>
                                        </p:attrNameLst>
                                      </p:cBhvr>
                                      <p:to>
                                        <p:strVal val="hidden"/>
                                      </p:to>
                                    </p:set>
                                  </p:childTnLst>
                                </p:cTn>
                              </p:par>
                              <p:par>
                                <p:cTn id="56" presetID="22" presetClass="entr" presetSubtype="1" fill="hold" nodeType="withEffect">
                                  <p:stCondLst>
                                    <p:cond delay="0"/>
                                  </p:stCondLst>
                                  <p:childTnLst>
                                    <p:set>
                                      <p:cBhvr>
                                        <p:cTn id="57" dur="1" fill="hold">
                                          <p:stCondLst>
                                            <p:cond delay="0"/>
                                          </p:stCondLst>
                                        </p:cTn>
                                        <p:tgtEl>
                                          <p:spTgt spid="29"/>
                                        </p:tgtEl>
                                        <p:attrNameLst>
                                          <p:attrName>style.visibility</p:attrName>
                                        </p:attrNameLst>
                                      </p:cBhvr>
                                      <p:to>
                                        <p:strVal val="visible"/>
                                      </p:to>
                                    </p:set>
                                    <p:animEffect transition="in" filter="wipe(up)">
                                      <p:cBhvr>
                                        <p:cTn id="58" dur="500"/>
                                        <p:tgtEl>
                                          <p:spTgt spid="29"/>
                                        </p:tgtEl>
                                      </p:cBhvr>
                                    </p:animEffect>
                                  </p:childTnLst>
                                </p:cTn>
                              </p:par>
                              <p:par>
                                <p:cTn id="59" presetID="10" presetClass="entr" presetSubtype="0" fill="hold" grpId="0" nodeType="withEffect">
                                  <p:stCondLst>
                                    <p:cond delay="400"/>
                                  </p:stCondLst>
                                  <p:childTnLst>
                                    <p:set>
                                      <p:cBhvr>
                                        <p:cTn id="60" dur="1" fill="hold">
                                          <p:stCondLst>
                                            <p:cond delay="0"/>
                                          </p:stCondLst>
                                        </p:cTn>
                                        <p:tgtEl>
                                          <p:spTgt spid="39"/>
                                        </p:tgtEl>
                                        <p:attrNameLst>
                                          <p:attrName>style.visibility</p:attrName>
                                        </p:attrNameLst>
                                      </p:cBhvr>
                                      <p:to>
                                        <p:strVal val="visible"/>
                                      </p:to>
                                    </p:set>
                                    <p:animEffect transition="in" filter="fade">
                                      <p:cBhvr>
                                        <p:cTn id="61" dur="500"/>
                                        <p:tgtEl>
                                          <p:spTgt spid="39"/>
                                        </p:tgtEl>
                                      </p:cBhvr>
                                    </p:animEffect>
                                  </p:childTnLst>
                                </p:cTn>
                              </p:par>
                            </p:childTnLst>
                          </p:cTn>
                        </p:par>
                        <p:par>
                          <p:cTn id="62" fill="hold">
                            <p:stCondLst>
                              <p:cond delay="5900"/>
                            </p:stCondLst>
                            <p:childTnLst>
                              <p:par>
                                <p:cTn id="63" presetID="10" presetClass="exit" presetSubtype="0" fill="hold" nodeType="afterEffect">
                                  <p:stCondLst>
                                    <p:cond delay="0"/>
                                  </p:stCondLst>
                                  <p:childTnLst>
                                    <p:animEffect transition="out" filter="fade">
                                      <p:cBhvr>
                                        <p:cTn id="64" dur="500"/>
                                        <p:tgtEl>
                                          <p:spTgt spid="29"/>
                                        </p:tgtEl>
                                      </p:cBhvr>
                                    </p:animEffect>
                                    <p:set>
                                      <p:cBhvr>
                                        <p:cTn id="65" dur="1" fill="hold">
                                          <p:stCondLst>
                                            <p:cond delay="499"/>
                                          </p:stCondLst>
                                        </p:cTn>
                                        <p:tgtEl>
                                          <p:spTgt spid="29"/>
                                        </p:tgtEl>
                                        <p:attrNameLst>
                                          <p:attrName>style.visibility</p:attrName>
                                        </p:attrNameLst>
                                      </p:cBhvr>
                                      <p:to>
                                        <p:strVal val="hidden"/>
                                      </p:to>
                                    </p:set>
                                  </p:childTnLst>
                                </p:cTn>
                              </p:par>
                            </p:childTnLst>
                          </p:cTn>
                        </p:par>
                      </p:childTnLst>
                    </p:cTn>
                  </p:par>
                  <p:par>
                    <p:cTn id="66" fill="hold">
                      <p:stCondLst>
                        <p:cond delay="indefinite"/>
                      </p:stCondLst>
                      <p:childTnLst>
                        <p:par>
                          <p:cTn id="67" fill="hold">
                            <p:stCondLst>
                              <p:cond delay="0"/>
                            </p:stCondLst>
                            <p:childTnLst>
                              <p:par>
                                <p:cTn id="68" presetID="22" presetClass="entr" presetSubtype="1" fill="hold" nodeType="clickEffect">
                                  <p:stCondLst>
                                    <p:cond delay="0"/>
                                  </p:stCondLst>
                                  <p:childTnLst>
                                    <p:set>
                                      <p:cBhvr>
                                        <p:cTn id="69" dur="1" fill="hold">
                                          <p:stCondLst>
                                            <p:cond delay="0"/>
                                          </p:stCondLst>
                                        </p:cTn>
                                        <p:tgtEl>
                                          <p:spTgt spid="47"/>
                                        </p:tgtEl>
                                        <p:attrNameLst>
                                          <p:attrName>style.visibility</p:attrName>
                                        </p:attrNameLst>
                                      </p:cBhvr>
                                      <p:to>
                                        <p:strVal val="visible"/>
                                      </p:to>
                                    </p:set>
                                    <p:animEffect transition="in" filter="wipe(up)">
                                      <p:cBhvr>
                                        <p:cTn id="70" dur="1000"/>
                                        <p:tgtEl>
                                          <p:spTgt spid="47"/>
                                        </p:tgtEl>
                                      </p:cBhvr>
                                    </p:animEffect>
                                  </p:childTnLst>
                                </p:cTn>
                              </p:par>
                            </p:childTnLst>
                          </p:cTn>
                        </p:par>
                        <p:par>
                          <p:cTn id="71" fill="hold">
                            <p:stCondLst>
                              <p:cond delay="1000"/>
                            </p:stCondLst>
                            <p:childTnLst>
                              <p:par>
                                <p:cTn id="72" presetID="10" presetClass="exit" presetSubtype="0" fill="hold" nodeType="afterEffect">
                                  <p:stCondLst>
                                    <p:cond delay="0"/>
                                  </p:stCondLst>
                                  <p:childTnLst>
                                    <p:animEffect transition="out" filter="fade">
                                      <p:cBhvr>
                                        <p:cTn id="73" dur="500"/>
                                        <p:tgtEl>
                                          <p:spTgt spid="47"/>
                                        </p:tgtEl>
                                      </p:cBhvr>
                                    </p:animEffect>
                                    <p:set>
                                      <p:cBhvr>
                                        <p:cTn id="74" dur="1" fill="hold">
                                          <p:stCondLst>
                                            <p:cond delay="499"/>
                                          </p:stCondLst>
                                        </p:cTn>
                                        <p:tgtEl>
                                          <p:spTgt spid="47"/>
                                        </p:tgtEl>
                                        <p:attrNameLst>
                                          <p:attrName>style.visibility</p:attrName>
                                        </p:attrNameLst>
                                      </p:cBhvr>
                                      <p:to>
                                        <p:strVal val="hidden"/>
                                      </p:to>
                                    </p:set>
                                  </p:childTnLst>
                                </p:cTn>
                              </p:par>
                              <p:par>
                                <p:cTn id="75" presetID="22" presetClass="entr" presetSubtype="4" fill="hold" nodeType="withEffect">
                                  <p:stCondLst>
                                    <p:cond delay="0"/>
                                  </p:stCondLst>
                                  <p:childTnLst>
                                    <p:set>
                                      <p:cBhvr>
                                        <p:cTn id="76" dur="1" fill="hold">
                                          <p:stCondLst>
                                            <p:cond delay="0"/>
                                          </p:stCondLst>
                                        </p:cTn>
                                        <p:tgtEl>
                                          <p:spTgt spid="3"/>
                                        </p:tgtEl>
                                        <p:attrNameLst>
                                          <p:attrName>style.visibility</p:attrName>
                                        </p:attrNameLst>
                                      </p:cBhvr>
                                      <p:to>
                                        <p:strVal val="visible"/>
                                      </p:to>
                                    </p:set>
                                    <p:animEffect transition="in" filter="wipe(down)">
                                      <p:cBhvr>
                                        <p:cTn id="77" dur="1000"/>
                                        <p:tgtEl>
                                          <p:spTgt spid="3"/>
                                        </p:tgtEl>
                                      </p:cBhvr>
                                    </p:animEffect>
                                  </p:childTnLst>
                                </p:cTn>
                              </p:par>
                            </p:childTnLst>
                          </p:cTn>
                        </p:par>
                        <p:par>
                          <p:cTn id="78" fill="hold">
                            <p:stCondLst>
                              <p:cond delay="2000"/>
                            </p:stCondLst>
                            <p:childTnLst>
                              <p:par>
                                <p:cTn id="79" presetID="22" presetClass="entr" presetSubtype="1" fill="hold" nodeType="afterEffect">
                                  <p:stCondLst>
                                    <p:cond delay="0"/>
                                  </p:stCondLst>
                                  <p:childTnLst>
                                    <p:set>
                                      <p:cBhvr>
                                        <p:cTn id="80" dur="1" fill="hold">
                                          <p:stCondLst>
                                            <p:cond delay="0"/>
                                          </p:stCondLst>
                                        </p:cTn>
                                        <p:tgtEl>
                                          <p:spTgt spid="46"/>
                                        </p:tgtEl>
                                        <p:attrNameLst>
                                          <p:attrName>style.visibility</p:attrName>
                                        </p:attrNameLst>
                                      </p:cBhvr>
                                      <p:to>
                                        <p:strVal val="visible"/>
                                      </p:to>
                                    </p:set>
                                    <p:animEffect transition="in" filter="wipe(up)">
                                      <p:cBhvr>
                                        <p:cTn id="81" dur="1000"/>
                                        <p:tgtEl>
                                          <p:spTgt spid="46"/>
                                        </p:tgtEl>
                                      </p:cBhvr>
                                    </p:animEffect>
                                  </p:childTnLst>
                                </p:cTn>
                              </p:par>
                            </p:childTnLst>
                          </p:cTn>
                        </p:par>
                        <p:par>
                          <p:cTn id="82" fill="hold">
                            <p:stCondLst>
                              <p:cond delay="3000"/>
                            </p:stCondLst>
                            <p:childTnLst>
                              <p:par>
                                <p:cTn id="83" presetID="10" presetClass="exit" presetSubtype="0" fill="hold" nodeType="afterEffect">
                                  <p:stCondLst>
                                    <p:cond delay="0"/>
                                  </p:stCondLst>
                                  <p:childTnLst>
                                    <p:animEffect transition="out" filter="fade">
                                      <p:cBhvr>
                                        <p:cTn id="84" dur="500"/>
                                        <p:tgtEl>
                                          <p:spTgt spid="46"/>
                                        </p:tgtEl>
                                      </p:cBhvr>
                                    </p:animEffect>
                                    <p:set>
                                      <p:cBhvr>
                                        <p:cTn id="85" dur="1" fill="hold">
                                          <p:stCondLst>
                                            <p:cond delay="499"/>
                                          </p:stCondLst>
                                        </p:cTn>
                                        <p:tgtEl>
                                          <p:spTgt spid="46"/>
                                        </p:tgtEl>
                                        <p:attrNameLst>
                                          <p:attrName>style.visibility</p:attrName>
                                        </p:attrNameLst>
                                      </p:cBhvr>
                                      <p:to>
                                        <p:strVal val="hidden"/>
                                      </p:to>
                                    </p:set>
                                  </p:childTnLst>
                                </p:cTn>
                              </p:par>
                              <p:par>
                                <p:cTn id="86" presetID="22" presetClass="entr" presetSubtype="4" fill="hold" nodeType="withEffect">
                                  <p:stCondLst>
                                    <p:cond delay="0"/>
                                  </p:stCondLst>
                                  <p:childTnLst>
                                    <p:set>
                                      <p:cBhvr>
                                        <p:cTn id="87" dur="1" fill="hold">
                                          <p:stCondLst>
                                            <p:cond delay="0"/>
                                          </p:stCondLst>
                                        </p:cTn>
                                        <p:tgtEl>
                                          <p:spTgt spid="6"/>
                                        </p:tgtEl>
                                        <p:attrNameLst>
                                          <p:attrName>style.visibility</p:attrName>
                                        </p:attrNameLst>
                                      </p:cBhvr>
                                      <p:to>
                                        <p:strVal val="visible"/>
                                      </p:to>
                                    </p:set>
                                    <p:animEffect transition="in" filter="wipe(down)">
                                      <p:cBhvr>
                                        <p:cTn id="88" dur="1000"/>
                                        <p:tgtEl>
                                          <p:spTgt spid="6"/>
                                        </p:tgtEl>
                                      </p:cBhvr>
                                    </p:animEffect>
                                  </p:childTnLst>
                                </p:cTn>
                              </p:par>
                            </p:childTnLst>
                          </p:cTn>
                        </p:par>
                        <p:par>
                          <p:cTn id="89" fill="hold">
                            <p:stCondLst>
                              <p:cond delay="4000"/>
                            </p:stCondLst>
                            <p:childTnLst>
                              <p:par>
                                <p:cTn id="90" presetID="22" presetClass="entr" presetSubtype="1" fill="hold" nodeType="afterEffect">
                                  <p:stCondLst>
                                    <p:cond delay="0"/>
                                  </p:stCondLst>
                                  <p:childTnLst>
                                    <p:set>
                                      <p:cBhvr>
                                        <p:cTn id="91" dur="1" fill="hold">
                                          <p:stCondLst>
                                            <p:cond delay="0"/>
                                          </p:stCondLst>
                                        </p:cTn>
                                        <p:tgtEl>
                                          <p:spTgt spid="44"/>
                                        </p:tgtEl>
                                        <p:attrNameLst>
                                          <p:attrName>style.visibility</p:attrName>
                                        </p:attrNameLst>
                                      </p:cBhvr>
                                      <p:to>
                                        <p:strVal val="visible"/>
                                      </p:to>
                                    </p:set>
                                    <p:animEffect transition="in" filter="wipe(up)">
                                      <p:cBhvr>
                                        <p:cTn id="92" dur="1000"/>
                                        <p:tgtEl>
                                          <p:spTgt spid="44"/>
                                        </p:tgtEl>
                                      </p:cBhvr>
                                    </p:animEffect>
                                  </p:childTnLst>
                                </p:cTn>
                              </p:par>
                            </p:childTnLst>
                          </p:cTn>
                        </p:par>
                        <p:par>
                          <p:cTn id="93" fill="hold">
                            <p:stCondLst>
                              <p:cond delay="5000"/>
                            </p:stCondLst>
                            <p:childTnLst>
                              <p:par>
                                <p:cTn id="94" presetID="10" presetClass="exit" presetSubtype="0" fill="hold" nodeType="afterEffect">
                                  <p:stCondLst>
                                    <p:cond delay="0"/>
                                  </p:stCondLst>
                                  <p:childTnLst>
                                    <p:animEffect transition="out" filter="fade">
                                      <p:cBhvr>
                                        <p:cTn id="95" dur="500"/>
                                        <p:tgtEl>
                                          <p:spTgt spid="44"/>
                                        </p:tgtEl>
                                      </p:cBhvr>
                                    </p:animEffect>
                                    <p:set>
                                      <p:cBhvr>
                                        <p:cTn id="96" dur="1" fill="hold">
                                          <p:stCondLst>
                                            <p:cond delay="499"/>
                                          </p:stCondLst>
                                        </p:cTn>
                                        <p:tgtEl>
                                          <p:spTgt spid="44"/>
                                        </p:tgtEl>
                                        <p:attrNameLst>
                                          <p:attrName>style.visibility</p:attrName>
                                        </p:attrNameLst>
                                      </p:cBhvr>
                                      <p:to>
                                        <p:strVal val="hidden"/>
                                      </p:to>
                                    </p:set>
                                  </p:childTnLst>
                                </p:cTn>
                              </p:par>
                              <p:par>
                                <p:cTn id="97" presetID="22" presetClass="entr" presetSubtype="4" fill="hold" nodeType="withEffect">
                                  <p:stCondLst>
                                    <p:cond delay="0"/>
                                  </p:stCondLst>
                                  <p:childTnLst>
                                    <p:set>
                                      <p:cBhvr>
                                        <p:cTn id="98" dur="1" fill="hold">
                                          <p:stCondLst>
                                            <p:cond delay="0"/>
                                          </p:stCondLst>
                                        </p:cTn>
                                        <p:tgtEl>
                                          <p:spTgt spid="32"/>
                                        </p:tgtEl>
                                        <p:attrNameLst>
                                          <p:attrName>style.visibility</p:attrName>
                                        </p:attrNameLst>
                                      </p:cBhvr>
                                      <p:to>
                                        <p:strVal val="visible"/>
                                      </p:to>
                                    </p:set>
                                    <p:animEffect transition="in" filter="wipe(down)">
                                      <p:cBhvr>
                                        <p:cTn id="99" dur="1000"/>
                                        <p:tgtEl>
                                          <p:spTgt spid="32"/>
                                        </p:tgtEl>
                                      </p:cBhvr>
                                    </p:animEffect>
                                  </p:childTnLst>
                                </p:cTn>
                              </p:par>
                            </p:childTnLst>
                          </p:cTn>
                        </p:par>
                        <p:par>
                          <p:cTn id="100" fill="hold">
                            <p:stCondLst>
                              <p:cond delay="6000"/>
                            </p:stCondLst>
                            <p:childTnLst>
                              <p:par>
                                <p:cTn id="101" presetID="10" presetClass="entr" presetSubtype="0" fill="hold" grpId="0" nodeType="afterEffect">
                                  <p:stCondLst>
                                    <p:cond delay="0"/>
                                  </p:stCondLst>
                                  <p:childTnLst>
                                    <p:set>
                                      <p:cBhvr>
                                        <p:cTn id="102" dur="1" fill="hold">
                                          <p:stCondLst>
                                            <p:cond delay="0"/>
                                          </p:stCondLst>
                                        </p:cTn>
                                        <p:tgtEl>
                                          <p:spTgt spid="45">
                                            <p:txEl>
                                              <p:pRg st="1" end="1"/>
                                            </p:txEl>
                                          </p:spTgt>
                                        </p:tgtEl>
                                        <p:attrNameLst>
                                          <p:attrName>style.visibility</p:attrName>
                                        </p:attrNameLst>
                                      </p:cBhvr>
                                      <p:to>
                                        <p:strVal val="visible"/>
                                      </p:to>
                                    </p:set>
                                    <p:animEffect transition="in" filter="fade">
                                      <p:cBhvr>
                                        <p:cTn id="103" dur="500"/>
                                        <p:tgtEl>
                                          <p:spTgt spid="45">
                                            <p:txEl>
                                              <p:pRg st="1" end="1"/>
                                            </p:txEl>
                                          </p:spTgt>
                                        </p:tgtEl>
                                      </p:cBhvr>
                                    </p:animEffect>
                                  </p:childTnLst>
                                </p:cTn>
                              </p:par>
                              <p:par>
                                <p:cTn id="104" presetID="10" presetClass="exit" presetSubtype="0" fill="hold" grpId="1" nodeType="withEffect">
                                  <p:stCondLst>
                                    <p:cond delay="400"/>
                                  </p:stCondLst>
                                  <p:childTnLst>
                                    <p:animEffect transition="out" filter="fade">
                                      <p:cBhvr>
                                        <p:cTn id="105" dur="500"/>
                                        <p:tgtEl>
                                          <p:spTgt spid="38"/>
                                        </p:tgtEl>
                                      </p:cBhvr>
                                    </p:animEffect>
                                    <p:set>
                                      <p:cBhvr>
                                        <p:cTn id="106" dur="1" fill="hold">
                                          <p:stCondLst>
                                            <p:cond delay="499"/>
                                          </p:stCondLst>
                                        </p:cTn>
                                        <p:tgtEl>
                                          <p:spTgt spid="38"/>
                                        </p:tgtEl>
                                        <p:attrNameLst>
                                          <p:attrName>style.visibility</p:attrName>
                                        </p:attrNameLst>
                                      </p:cBhvr>
                                      <p:to>
                                        <p:strVal val="hidden"/>
                                      </p:to>
                                    </p:set>
                                  </p:childTnLst>
                                </p:cTn>
                              </p:par>
                              <p:par>
                                <p:cTn id="107" presetID="10" presetClass="exit" presetSubtype="0" fill="hold" grpId="1" nodeType="withEffect">
                                  <p:stCondLst>
                                    <p:cond delay="400"/>
                                  </p:stCondLst>
                                  <p:childTnLst>
                                    <p:animEffect transition="out" filter="fade">
                                      <p:cBhvr>
                                        <p:cTn id="108" dur="500"/>
                                        <p:tgtEl>
                                          <p:spTgt spid="40"/>
                                        </p:tgtEl>
                                      </p:cBhvr>
                                    </p:animEffect>
                                    <p:set>
                                      <p:cBhvr>
                                        <p:cTn id="109" dur="1" fill="hold">
                                          <p:stCondLst>
                                            <p:cond delay="499"/>
                                          </p:stCondLst>
                                        </p:cTn>
                                        <p:tgtEl>
                                          <p:spTgt spid="40"/>
                                        </p:tgtEl>
                                        <p:attrNameLst>
                                          <p:attrName>style.visibility</p:attrName>
                                        </p:attrNameLst>
                                      </p:cBhvr>
                                      <p:to>
                                        <p:strVal val="hidden"/>
                                      </p:to>
                                    </p:set>
                                  </p:childTnLst>
                                </p:cTn>
                              </p:par>
                              <p:par>
                                <p:cTn id="110" presetID="10" presetClass="exit" presetSubtype="0" fill="hold" grpId="1" nodeType="withEffect">
                                  <p:stCondLst>
                                    <p:cond delay="400"/>
                                  </p:stCondLst>
                                  <p:childTnLst>
                                    <p:animEffect transition="out" filter="fade">
                                      <p:cBhvr>
                                        <p:cTn id="111" dur="500"/>
                                        <p:tgtEl>
                                          <p:spTgt spid="41"/>
                                        </p:tgtEl>
                                      </p:cBhvr>
                                    </p:animEffect>
                                    <p:set>
                                      <p:cBhvr>
                                        <p:cTn id="112" dur="1" fill="hold">
                                          <p:stCondLst>
                                            <p:cond delay="499"/>
                                          </p:stCondLst>
                                        </p:cTn>
                                        <p:tgtEl>
                                          <p:spTgt spid="41"/>
                                        </p:tgtEl>
                                        <p:attrNameLst>
                                          <p:attrName>style.visibility</p:attrName>
                                        </p:attrNameLst>
                                      </p:cBhvr>
                                      <p:to>
                                        <p:strVal val="hidden"/>
                                      </p:to>
                                    </p:set>
                                  </p:childTnLst>
                                </p:cTn>
                              </p:par>
                              <p:par>
                                <p:cTn id="113" presetID="10" presetClass="exit" presetSubtype="0" fill="hold" grpId="1" nodeType="withEffect">
                                  <p:stCondLst>
                                    <p:cond delay="400"/>
                                  </p:stCondLst>
                                  <p:childTnLst>
                                    <p:animEffect transition="out" filter="fade">
                                      <p:cBhvr>
                                        <p:cTn id="114" dur="500"/>
                                        <p:tgtEl>
                                          <p:spTgt spid="36"/>
                                        </p:tgtEl>
                                      </p:cBhvr>
                                    </p:animEffect>
                                    <p:set>
                                      <p:cBhvr>
                                        <p:cTn id="115" dur="1" fill="hold">
                                          <p:stCondLst>
                                            <p:cond delay="499"/>
                                          </p:stCondLst>
                                        </p:cTn>
                                        <p:tgtEl>
                                          <p:spTgt spid="36"/>
                                        </p:tgtEl>
                                        <p:attrNameLst>
                                          <p:attrName>style.visibility</p:attrName>
                                        </p:attrNameLst>
                                      </p:cBhvr>
                                      <p:to>
                                        <p:strVal val="hidden"/>
                                      </p:to>
                                    </p:set>
                                  </p:childTnLst>
                                </p:cTn>
                              </p:par>
                              <p:par>
                                <p:cTn id="116" presetID="10" presetClass="exit" presetSubtype="0" fill="hold" grpId="1" nodeType="withEffect">
                                  <p:stCondLst>
                                    <p:cond delay="400"/>
                                  </p:stCondLst>
                                  <p:childTnLst>
                                    <p:animEffect transition="out" filter="fade">
                                      <p:cBhvr>
                                        <p:cTn id="117" dur="500"/>
                                        <p:tgtEl>
                                          <p:spTgt spid="37"/>
                                        </p:tgtEl>
                                      </p:cBhvr>
                                    </p:animEffect>
                                    <p:set>
                                      <p:cBhvr>
                                        <p:cTn id="118" dur="1" fill="hold">
                                          <p:stCondLst>
                                            <p:cond delay="499"/>
                                          </p:stCondLst>
                                        </p:cTn>
                                        <p:tgtEl>
                                          <p:spTgt spid="37"/>
                                        </p:tgtEl>
                                        <p:attrNameLst>
                                          <p:attrName>style.visibility</p:attrName>
                                        </p:attrNameLst>
                                      </p:cBhvr>
                                      <p:to>
                                        <p:strVal val="hidden"/>
                                      </p:to>
                                    </p:set>
                                  </p:childTnLst>
                                </p:cTn>
                              </p:par>
                              <p:par>
                                <p:cTn id="119" presetID="10" presetClass="exit" presetSubtype="0" fill="hold" grpId="1" nodeType="withEffect">
                                  <p:stCondLst>
                                    <p:cond delay="400"/>
                                  </p:stCondLst>
                                  <p:childTnLst>
                                    <p:animEffect transition="out" filter="fade">
                                      <p:cBhvr>
                                        <p:cTn id="120" dur="500"/>
                                        <p:tgtEl>
                                          <p:spTgt spid="39"/>
                                        </p:tgtEl>
                                      </p:cBhvr>
                                    </p:animEffect>
                                    <p:set>
                                      <p:cBhvr>
                                        <p:cTn id="121" dur="1" fill="hold">
                                          <p:stCondLst>
                                            <p:cond delay="499"/>
                                          </p:stCondLst>
                                        </p:cTn>
                                        <p:tgtEl>
                                          <p:spTgt spid="39"/>
                                        </p:tgtEl>
                                        <p:attrNameLst>
                                          <p:attrName>style.visibility</p:attrName>
                                        </p:attrNameLst>
                                      </p:cBhvr>
                                      <p:to>
                                        <p:strVal val="hidden"/>
                                      </p:to>
                                    </p:set>
                                  </p:childTnLst>
                                </p:cTn>
                              </p:par>
                              <p:par>
                                <p:cTn id="122" presetID="10" presetClass="exit" presetSubtype="0" fill="hold" nodeType="withEffect">
                                  <p:stCondLst>
                                    <p:cond delay="400"/>
                                  </p:stCondLst>
                                  <p:childTnLst>
                                    <p:animEffect transition="out" filter="fade">
                                      <p:cBhvr>
                                        <p:cTn id="123" dur="500"/>
                                        <p:tgtEl>
                                          <p:spTgt spid="43"/>
                                        </p:tgtEl>
                                      </p:cBhvr>
                                    </p:animEffect>
                                    <p:set>
                                      <p:cBhvr>
                                        <p:cTn id="124" dur="1" fill="hold">
                                          <p:stCondLst>
                                            <p:cond delay="499"/>
                                          </p:stCondLst>
                                        </p:cTn>
                                        <p:tgtEl>
                                          <p:spTgt spid="4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38" grpId="1" animBg="1"/>
      <p:bldP spid="40" grpId="0" animBg="1"/>
      <p:bldP spid="40" grpId="1" animBg="1"/>
      <p:bldP spid="41" grpId="0" animBg="1"/>
      <p:bldP spid="41" grpId="1" animBg="1"/>
      <p:bldP spid="45" grpId="0" uiExpand="1" build="p"/>
      <p:bldP spid="36" grpId="0" animBg="1"/>
      <p:bldP spid="36" grpId="1" animBg="1"/>
      <p:bldP spid="37" grpId="0" animBg="1"/>
      <p:bldP spid="37" grpId="1" animBg="1"/>
      <p:bldP spid="39" grpId="0" animBg="1"/>
      <p:bldP spid="39" grpId="1"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Cook-Torrance Model</a:t>
            </a:r>
          </a:p>
        </p:txBody>
      </p:sp>
      <p:sp>
        <p:nvSpPr>
          <p:cNvPr id="3" name="Zástupný objekt pre obsah 2"/>
          <p:cNvSpPr>
            <a:spLocks noGrp="1"/>
          </p:cNvSpPr>
          <p:nvPr>
            <p:ph idx="1"/>
          </p:nvPr>
        </p:nvSpPr>
        <p:spPr/>
        <p:txBody>
          <a:bodyPr/>
          <a:lstStyle/>
          <a:p>
            <a:r>
              <a:rPr lang="en-US" dirty="0">
                <a:latin typeface="Open Sans" panose="020B0606030504020204" pitchFamily="34" charset="0"/>
                <a:ea typeface="Open Sans" panose="020B0606030504020204" pitchFamily="34" charset="0"/>
                <a:cs typeface="Open Sans" panose="020B0606030504020204" pitchFamily="34" charset="0"/>
              </a:rPr>
              <a:t>Geometrical approach</a:t>
            </a:r>
            <a:r>
              <a:rPr lang="en-US" dirty="0"/>
              <a:t>: surface composed of micromirrors</a:t>
            </a:r>
          </a:p>
          <a:p>
            <a:r>
              <a:rPr lang="en-US" dirty="0"/>
              <a:t>Distribution defines reflectance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10</a:t>
            </a:fld>
            <a:endParaRPr lang="en-US"/>
          </a:p>
        </p:txBody>
      </p:sp>
      <p:pic>
        <p:nvPicPr>
          <p:cNvPr id="6" name="Obrázok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57400" y="3015937"/>
            <a:ext cx="2510033" cy="2520700"/>
          </a:xfrm>
          <a:prstGeom prst="rect">
            <a:avLst/>
          </a:prstGeom>
        </p:spPr>
      </p:pic>
      <p:sp>
        <p:nvSpPr>
          <p:cNvPr id="8" name="Voľný tvar: tvar 7"/>
          <p:cNvSpPr/>
          <p:nvPr/>
        </p:nvSpPr>
        <p:spPr>
          <a:xfrm>
            <a:off x="6076426" y="4110815"/>
            <a:ext cx="3372374" cy="534645"/>
          </a:xfrm>
          <a:custGeom>
            <a:avLst/>
            <a:gdLst>
              <a:gd name="connsiteX0" fmla="*/ 0 w 4815281"/>
              <a:gd name="connsiteY0" fmla="*/ 260059 h 763398"/>
              <a:gd name="connsiteX1" fmla="*/ 679508 w 4815281"/>
              <a:gd name="connsiteY1" fmla="*/ 0 h 763398"/>
              <a:gd name="connsiteX2" fmla="*/ 1350627 w 4815281"/>
              <a:gd name="connsiteY2" fmla="*/ 285226 h 763398"/>
              <a:gd name="connsiteX3" fmla="*/ 1736521 w 4815281"/>
              <a:gd name="connsiteY3" fmla="*/ 755009 h 763398"/>
              <a:gd name="connsiteX4" fmla="*/ 2516697 w 4815281"/>
              <a:gd name="connsiteY4" fmla="*/ 763398 h 763398"/>
              <a:gd name="connsiteX5" fmla="*/ 2919369 w 4815281"/>
              <a:gd name="connsiteY5" fmla="*/ 343949 h 763398"/>
              <a:gd name="connsiteX6" fmla="*/ 3657600 w 4815281"/>
              <a:gd name="connsiteY6" fmla="*/ 41945 h 763398"/>
              <a:gd name="connsiteX7" fmla="*/ 4261607 w 4815281"/>
              <a:gd name="connsiteY7" fmla="*/ 243281 h 763398"/>
              <a:gd name="connsiteX8" fmla="*/ 4815281 w 4815281"/>
              <a:gd name="connsiteY8" fmla="*/ 469784 h 76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15281" h="763398">
                <a:moveTo>
                  <a:pt x="0" y="260059"/>
                </a:moveTo>
                <a:lnTo>
                  <a:pt x="679508" y="0"/>
                </a:lnTo>
                <a:lnTo>
                  <a:pt x="1350627" y="285226"/>
                </a:lnTo>
                <a:lnTo>
                  <a:pt x="1736521" y="755009"/>
                </a:lnTo>
                <a:lnTo>
                  <a:pt x="2516697" y="763398"/>
                </a:lnTo>
                <a:lnTo>
                  <a:pt x="2919369" y="343949"/>
                </a:lnTo>
                <a:lnTo>
                  <a:pt x="3657600" y="41945"/>
                </a:lnTo>
                <a:lnTo>
                  <a:pt x="4261607" y="243281"/>
                </a:lnTo>
                <a:lnTo>
                  <a:pt x="4815281" y="469784"/>
                </a:lnTo>
              </a:path>
            </a:pathLst>
          </a:custGeom>
          <a:ln w="12700"/>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grpSp>
        <p:nvGrpSpPr>
          <p:cNvPr id="21" name="Skupina 20"/>
          <p:cNvGrpSpPr/>
          <p:nvPr/>
        </p:nvGrpSpPr>
        <p:grpSpPr>
          <a:xfrm>
            <a:off x="2635250" y="3778221"/>
            <a:ext cx="6953366" cy="1829723"/>
            <a:chOff x="2635250" y="3778221"/>
            <a:chExt cx="6953366" cy="1829723"/>
          </a:xfrm>
        </p:grpSpPr>
        <p:sp>
          <p:nvSpPr>
            <p:cNvPr id="9" name="Obdĺžnik 8"/>
            <p:cNvSpPr/>
            <p:nvPr/>
          </p:nvSpPr>
          <p:spPr>
            <a:xfrm>
              <a:off x="2635250" y="5431775"/>
              <a:ext cx="1371600" cy="176169"/>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10" name="Obdĺžnik 9"/>
            <p:cNvSpPr/>
            <p:nvPr/>
          </p:nvSpPr>
          <p:spPr>
            <a:xfrm>
              <a:off x="5844329" y="3778221"/>
              <a:ext cx="3744287" cy="1355842"/>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cxnSp>
          <p:nvCxnSpPr>
            <p:cNvPr id="12" name="Rovná spojnica 11"/>
            <p:cNvCxnSpPr/>
            <p:nvPr/>
          </p:nvCxnSpPr>
          <p:spPr>
            <a:xfrm flipV="1">
              <a:off x="4006380" y="3778221"/>
              <a:ext cx="1837947" cy="1656729"/>
            </a:xfrm>
            <a:prstGeom prst="line">
              <a:avLst/>
            </a:prstGeom>
            <a:ln w="12700">
              <a:solidFill>
                <a:srgbClr val="166C5C"/>
              </a:solidFill>
            </a:ln>
          </p:spPr>
          <p:style>
            <a:lnRef idx="1">
              <a:schemeClr val="accent1"/>
            </a:lnRef>
            <a:fillRef idx="0">
              <a:schemeClr val="accent1"/>
            </a:fillRef>
            <a:effectRef idx="0">
              <a:schemeClr val="accent1"/>
            </a:effectRef>
            <a:fontRef idx="minor">
              <a:schemeClr val="tx1"/>
            </a:fontRef>
          </p:style>
        </p:cxnSp>
        <p:cxnSp>
          <p:nvCxnSpPr>
            <p:cNvPr id="13" name="Rovná spojnica 12"/>
            <p:cNvCxnSpPr/>
            <p:nvPr/>
          </p:nvCxnSpPr>
          <p:spPr>
            <a:xfrm flipV="1">
              <a:off x="4003205" y="5134063"/>
              <a:ext cx="5585411" cy="472987"/>
            </a:xfrm>
            <a:prstGeom prst="line">
              <a:avLst/>
            </a:prstGeom>
            <a:ln w="12700">
              <a:solidFill>
                <a:srgbClr val="166C5C"/>
              </a:solidFill>
            </a:ln>
          </p:spPr>
          <p:style>
            <a:lnRef idx="1">
              <a:schemeClr val="accent1"/>
            </a:lnRef>
            <a:fillRef idx="0">
              <a:schemeClr val="accent1"/>
            </a:fillRef>
            <a:effectRef idx="0">
              <a:schemeClr val="accent1"/>
            </a:effectRef>
            <a:fontRef idx="minor">
              <a:schemeClr val="tx1"/>
            </a:fontRef>
          </p:style>
        </p:cxnSp>
      </p:grpSp>
      <p:cxnSp>
        <p:nvCxnSpPr>
          <p:cNvPr id="19" name="Rovná spojovacia šípka 18"/>
          <p:cNvCxnSpPr/>
          <p:nvPr/>
        </p:nvCxnSpPr>
        <p:spPr>
          <a:xfrm flipH="1">
            <a:off x="8384980" y="3045316"/>
            <a:ext cx="908299" cy="1178417"/>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0" name="Rovná spojovacia šípka 19"/>
          <p:cNvCxnSpPr/>
          <p:nvPr/>
        </p:nvCxnSpPr>
        <p:spPr>
          <a:xfrm flipH="1" flipV="1">
            <a:off x="7195284" y="4024827"/>
            <a:ext cx="1189697" cy="198907"/>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4" name="Rovná spojnica 23"/>
          <p:cNvCxnSpPr/>
          <p:nvPr/>
        </p:nvCxnSpPr>
        <p:spPr>
          <a:xfrm>
            <a:off x="2682875" y="5536637"/>
            <a:ext cx="1279525" cy="0"/>
          </a:xfrm>
          <a:prstGeom prst="line">
            <a:avLst/>
          </a:prstGeom>
          <a:ln w="12700"/>
        </p:spPr>
        <p:style>
          <a:lnRef idx="1">
            <a:schemeClr val="dk1"/>
          </a:lnRef>
          <a:fillRef idx="0">
            <a:schemeClr val="dk1"/>
          </a:fillRef>
          <a:effectRef idx="0">
            <a:schemeClr val="dk1"/>
          </a:effectRef>
          <a:fontRef idx="minor">
            <a:schemeClr val="tx1"/>
          </a:fontRef>
        </p:style>
      </p:cxnSp>
      <p:sp>
        <p:nvSpPr>
          <p:cNvPr id="27" name="BlokTextu 26"/>
          <p:cNvSpPr txBox="1"/>
          <p:nvPr/>
        </p:nvSpPr>
        <p:spPr>
          <a:xfrm>
            <a:off x="2808238" y="5607944"/>
            <a:ext cx="962123"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Surface</a:t>
            </a:r>
          </a:p>
        </p:txBody>
      </p:sp>
      <p:sp>
        <p:nvSpPr>
          <p:cNvPr id="28" name="BlokTextu 27"/>
          <p:cNvSpPr txBox="1"/>
          <p:nvPr/>
        </p:nvSpPr>
        <p:spPr>
          <a:xfrm>
            <a:off x="6952288" y="4747115"/>
            <a:ext cx="1528367"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Micromirrors</a:t>
            </a:r>
          </a:p>
        </p:txBody>
      </p:sp>
    </p:spTree>
    <p:extLst>
      <p:ext uri="{BB962C8B-B14F-4D97-AF65-F5344CB8AC3E}">
        <p14:creationId xmlns:p14="http://schemas.microsoft.com/office/powerpoint/2010/main" val="977497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left)">
                                      <p:cBhvr>
                                        <p:cTn id="7" dur="500"/>
                                        <p:tgtEl>
                                          <p:spTgt spid="21"/>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8"/>
                                        </p:tgtEl>
                                        <p:attrNameLst>
                                          <p:attrName>style.visibility</p:attrName>
                                        </p:attrNameLst>
                                      </p:cBhvr>
                                      <p:to>
                                        <p:strVal val="visible"/>
                                      </p:to>
                                    </p:set>
                                    <p:animEffect transition="in" filter="fade">
                                      <p:cBhvr>
                                        <p:cTn id="14" dur="500"/>
                                        <p:tgtEl>
                                          <p:spTgt spid="28"/>
                                        </p:tgtEl>
                                      </p:cBhvr>
                                    </p:animEffect>
                                  </p:childTnLst>
                                </p:cTn>
                              </p:par>
                            </p:childTnLst>
                          </p:cTn>
                        </p:par>
                        <p:par>
                          <p:cTn id="15" fill="hold">
                            <p:stCondLst>
                              <p:cond delay="1000"/>
                            </p:stCondLst>
                            <p:childTnLst>
                              <p:par>
                                <p:cTn id="16" presetID="22" presetClass="entr" presetSubtype="1" fill="hold" nodeType="after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wipe(up)">
                                      <p:cBhvr>
                                        <p:cTn id="18" dur="500"/>
                                        <p:tgtEl>
                                          <p:spTgt spid="19"/>
                                        </p:tgtEl>
                                      </p:cBhvr>
                                    </p:animEffect>
                                  </p:childTnLst>
                                </p:cTn>
                              </p:par>
                            </p:childTnLst>
                          </p:cTn>
                        </p:par>
                        <p:par>
                          <p:cTn id="19" fill="hold">
                            <p:stCondLst>
                              <p:cond delay="1500"/>
                            </p:stCondLst>
                            <p:childTnLst>
                              <p:par>
                                <p:cTn id="20" presetID="22" presetClass="entr" presetSubtype="2" fill="hold" nodeType="after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wipe(right)">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Ideal Screen Luminance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11</a:t>
            </a:fld>
            <a:endParaRPr lang="en-US"/>
          </a:p>
        </p:txBody>
      </p:sp>
      <p:cxnSp>
        <p:nvCxnSpPr>
          <p:cNvPr id="22" name="Rovná spojnica 21"/>
          <p:cNvCxnSpPr/>
          <p:nvPr/>
        </p:nvCxnSpPr>
        <p:spPr>
          <a:xfrm flipV="1">
            <a:off x="669930" y="5520771"/>
            <a:ext cx="3960793" cy="6945"/>
          </a:xfrm>
          <a:prstGeom prst="line">
            <a:avLst/>
          </a:prstGeom>
          <a:ln w="12700"/>
        </p:spPr>
        <p:style>
          <a:lnRef idx="1">
            <a:schemeClr val="dk1"/>
          </a:lnRef>
          <a:fillRef idx="0">
            <a:schemeClr val="dk1"/>
          </a:fillRef>
          <a:effectRef idx="0">
            <a:schemeClr val="dk1"/>
          </a:effectRef>
          <a:fontRef idx="minor">
            <a:schemeClr val="tx1"/>
          </a:fontRef>
        </p:style>
      </p:cxnSp>
      <p:pic>
        <p:nvPicPr>
          <p:cNvPr id="26" name="Obrázok 2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5691" y="1833520"/>
            <a:ext cx="555772" cy="954788"/>
          </a:xfrm>
          <a:prstGeom prst="rect">
            <a:avLst/>
          </a:prstGeom>
        </p:spPr>
      </p:pic>
      <p:sp>
        <p:nvSpPr>
          <p:cNvPr id="27" name="BlokTextu 26"/>
          <p:cNvSpPr txBox="1"/>
          <p:nvPr/>
        </p:nvSpPr>
        <p:spPr>
          <a:xfrm>
            <a:off x="2203633" y="5615761"/>
            <a:ext cx="893386"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grpSp>
        <p:nvGrpSpPr>
          <p:cNvPr id="16" name="Skupina 15"/>
          <p:cNvGrpSpPr/>
          <p:nvPr/>
        </p:nvGrpSpPr>
        <p:grpSpPr>
          <a:xfrm>
            <a:off x="269432" y="4744602"/>
            <a:ext cx="4384724" cy="783113"/>
            <a:chOff x="269432" y="4744602"/>
            <a:chExt cx="4384724" cy="783113"/>
          </a:xfrm>
        </p:grpSpPr>
        <p:pic>
          <p:nvPicPr>
            <p:cNvPr id="3" name="Obrázok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9432" y="4744602"/>
              <a:ext cx="914399" cy="783113"/>
            </a:xfrm>
            <a:prstGeom prst="rect">
              <a:avLst/>
            </a:prstGeom>
          </p:spPr>
        </p:pic>
        <p:pic>
          <p:nvPicPr>
            <p:cNvPr id="6" name="Obrázok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96685" y="4747895"/>
              <a:ext cx="773783" cy="777072"/>
            </a:xfrm>
            <a:prstGeom prst="rect">
              <a:avLst/>
            </a:prstGeom>
          </p:spPr>
        </p:pic>
        <p:pic>
          <p:nvPicPr>
            <p:cNvPr id="32" name="Obrázok 3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886164" y="4751695"/>
              <a:ext cx="767992" cy="771257"/>
            </a:xfrm>
            <a:prstGeom prst="rect">
              <a:avLst/>
            </a:prstGeom>
          </p:spPr>
        </p:pic>
      </p:grpSp>
      <p:sp>
        <p:nvSpPr>
          <p:cNvPr id="33" name="BlokTextu 32"/>
          <p:cNvSpPr txBox="1"/>
          <p:nvPr/>
        </p:nvSpPr>
        <p:spPr>
          <a:xfrm rot="16200000">
            <a:off x="-304420" y="4416052"/>
            <a:ext cx="1326004"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Luminance</a:t>
            </a:r>
          </a:p>
        </p:txBody>
      </p:sp>
      <p:sp>
        <p:nvSpPr>
          <p:cNvPr id="45" name="Zástupný objekt pre obsah 2"/>
          <p:cNvSpPr>
            <a:spLocks noGrp="1"/>
          </p:cNvSpPr>
          <p:nvPr>
            <p:ph idx="1"/>
          </p:nvPr>
        </p:nvSpPr>
        <p:spPr>
          <a:xfrm>
            <a:off x="5187222" y="1219200"/>
            <a:ext cx="6166578" cy="4957763"/>
          </a:xfrm>
        </p:spPr>
        <p:txBody>
          <a:bodyPr>
            <a:normAutofit/>
          </a:bodyPr>
          <a:lstStyle/>
          <a:p>
            <a:r>
              <a:rPr lang="en-US" dirty="0"/>
              <a:t>Uniform luminance</a:t>
            </a:r>
          </a:p>
          <a:p>
            <a:r>
              <a:rPr lang="en-US" dirty="0"/>
              <a:t>Spatially-varying reflectance</a:t>
            </a:r>
          </a:p>
          <a:p>
            <a:pPr marL="0" indent="0">
              <a:buNone/>
            </a:pPr>
            <a:endParaRPr lang="en-US" dirty="0"/>
          </a:p>
        </p:txBody>
      </p:sp>
      <p:pic>
        <p:nvPicPr>
          <p:cNvPr id="21" name="Obrázok 2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841" y="1833520"/>
            <a:ext cx="555772" cy="954788"/>
          </a:xfrm>
          <a:prstGeom prst="rect">
            <a:avLst/>
          </a:prstGeom>
        </p:spPr>
      </p:pic>
      <p:sp>
        <p:nvSpPr>
          <p:cNvPr id="30" name="Voľný tvar: tvar 29"/>
          <p:cNvSpPr/>
          <p:nvPr/>
        </p:nvSpPr>
        <p:spPr>
          <a:xfrm>
            <a:off x="6076425" y="4236746"/>
            <a:ext cx="3362849" cy="298064"/>
          </a:xfrm>
          <a:custGeom>
            <a:avLst/>
            <a:gdLst>
              <a:gd name="connsiteX0" fmla="*/ 0 w 4815281"/>
              <a:gd name="connsiteY0" fmla="*/ 260059 h 763398"/>
              <a:gd name="connsiteX1" fmla="*/ 679508 w 4815281"/>
              <a:gd name="connsiteY1" fmla="*/ 0 h 763398"/>
              <a:gd name="connsiteX2" fmla="*/ 1350627 w 4815281"/>
              <a:gd name="connsiteY2" fmla="*/ 285226 h 763398"/>
              <a:gd name="connsiteX3" fmla="*/ 1736521 w 4815281"/>
              <a:gd name="connsiteY3" fmla="*/ 755009 h 763398"/>
              <a:gd name="connsiteX4" fmla="*/ 2516697 w 4815281"/>
              <a:gd name="connsiteY4" fmla="*/ 763398 h 763398"/>
              <a:gd name="connsiteX5" fmla="*/ 2919369 w 4815281"/>
              <a:gd name="connsiteY5" fmla="*/ 343949 h 763398"/>
              <a:gd name="connsiteX6" fmla="*/ 3657600 w 4815281"/>
              <a:gd name="connsiteY6" fmla="*/ 41945 h 763398"/>
              <a:gd name="connsiteX7" fmla="*/ 4261607 w 4815281"/>
              <a:gd name="connsiteY7" fmla="*/ 243281 h 763398"/>
              <a:gd name="connsiteX8" fmla="*/ 4815281 w 4815281"/>
              <a:gd name="connsiteY8" fmla="*/ 469784 h 763398"/>
              <a:gd name="connsiteX0" fmla="*/ 0 w 4815281"/>
              <a:gd name="connsiteY0" fmla="*/ 218114 h 721453"/>
              <a:gd name="connsiteX1" fmla="*/ 661374 w 4815281"/>
              <a:gd name="connsiteY1" fmla="*/ 429534 h 721453"/>
              <a:gd name="connsiteX2" fmla="*/ 1350627 w 4815281"/>
              <a:gd name="connsiteY2" fmla="*/ 243281 h 721453"/>
              <a:gd name="connsiteX3" fmla="*/ 1736521 w 4815281"/>
              <a:gd name="connsiteY3" fmla="*/ 713064 h 721453"/>
              <a:gd name="connsiteX4" fmla="*/ 2516697 w 4815281"/>
              <a:gd name="connsiteY4" fmla="*/ 721453 h 721453"/>
              <a:gd name="connsiteX5" fmla="*/ 2919369 w 4815281"/>
              <a:gd name="connsiteY5" fmla="*/ 302004 h 721453"/>
              <a:gd name="connsiteX6" fmla="*/ 3657600 w 4815281"/>
              <a:gd name="connsiteY6" fmla="*/ 0 h 721453"/>
              <a:gd name="connsiteX7" fmla="*/ 4261607 w 4815281"/>
              <a:gd name="connsiteY7" fmla="*/ 201336 h 721453"/>
              <a:gd name="connsiteX8" fmla="*/ 4815281 w 4815281"/>
              <a:gd name="connsiteY8" fmla="*/ 427839 h 721453"/>
              <a:gd name="connsiteX0" fmla="*/ 0 w 4815281"/>
              <a:gd name="connsiteY0" fmla="*/ 218114 h 721453"/>
              <a:gd name="connsiteX1" fmla="*/ 661374 w 4815281"/>
              <a:gd name="connsiteY1" fmla="*/ 429534 h 721453"/>
              <a:gd name="connsiteX2" fmla="*/ 1373294 w 4815281"/>
              <a:gd name="connsiteY2" fmla="*/ 238748 h 721453"/>
              <a:gd name="connsiteX3" fmla="*/ 1736521 w 4815281"/>
              <a:gd name="connsiteY3" fmla="*/ 713064 h 721453"/>
              <a:gd name="connsiteX4" fmla="*/ 2516697 w 4815281"/>
              <a:gd name="connsiteY4" fmla="*/ 721453 h 721453"/>
              <a:gd name="connsiteX5" fmla="*/ 2919369 w 4815281"/>
              <a:gd name="connsiteY5" fmla="*/ 302004 h 721453"/>
              <a:gd name="connsiteX6" fmla="*/ 3657600 w 4815281"/>
              <a:gd name="connsiteY6" fmla="*/ 0 h 721453"/>
              <a:gd name="connsiteX7" fmla="*/ 4261607 w 4815281"/>
              <a:gd name="connsiteY7" fmla="*/ 201336 h 721453"/>
              <a:gd name="connsiteX8" fmla="*/ 4815281 w 4815281"/>
              <a:gd name="connsiteY8" fmla="*/ 427839 h 721453"/>
              <a:gd name="connsiteX0" fmla="*/ 0 w 4815281"/>
              <a:gd name="connsiteY0" fmla="*/ 218114 h 721453"/>
              <a:gd name="connsiteX1" fmla="*/ 661374 w 4815281"/>
              <a:gd name="connsiteY1" fmla="*/ 429534 h 721453"/>
              <a:gd name="connsiteX2" fmla="*/ 1373294 w 4815281"/>
              <a:gd name="connsiteY2" fmla="*/ 238748 h 721453"/>
              <a:gd name="connsiteX3" fmla="*/ 1890659 w 4815281"/>
              <a:gd name="connsiteY3" fmla="*/ 563460 h 721453"/>
              <a:gd name="connsiteX4" fmla="*/ 2516697 w 4815281"/>
              <a:gd name="connsiteY4" fmla="*/ 721453 h 721453"/>
              <a:gd name="connsiteX5" fmla="*/ 2919369 w 4815281"/>
              <a:gd name="connsiteY5" fmla="*/ 302004 h 721453"/>
              <a:gd name="connsiteX6" fmla="*/ 3657600 w 4815281"/>
              <a:gd name="connsiteY6" fmla="*/ 0 h 721453"/>
              <a:gd name="connsiteX7" fmla="*/ 4261607 w 4815281"/>
              <a:gd name="connsiteY7" fmla="*/ 201336 h 721453"/>
              <a:gd name="connsiteX8" fmla="*/ 4815281 w 4815281"/>
              <a:gd name="connsiteY8" fmla="*/ 427839 h 721453"/>
              <a:gd name="connsiteX0" fmla="*/ 0 w 4815281"/>
              <a:gd name="connsiteY0" fmla="*/ 218114 h 563460"/>
              <a:gd name="connsiteX1" fmla="*/ 661374 w 4815281"/>
              <a:gd name="connsiteY1" fmla="*/ 429534 h 563460"/>
              <a:gd name="connsiteX2" fmla="*/ 1373294 w 4815281"/>
              <a:gd name="connsiteY2" fmla="*/ 238748 h 563460"/>
              <a:gd name="connsiteX3" fmla="*/ 1890659 w 4815281"/>
              <a:gd name="connsiteY3" fmla="*/ 563460 h 563460"/>
              <a:gd name="connsiteX4" fmla="*/ 2358027 w 4815281"/>
              <a:gd name="connsiteY4" fmla="*/ 213706 h 563460"/>
              <a:gd name="connsiteX5" fmla="*/ 2919369 w 4815281"/>
              <a:gd name="connsiteY5" fmla="*/ 302004 h 563460"/>
              <a:gd name="connsiteX6" fmla="*/ 3657600 w 4815281"/>
              <a:gd name="connsiteY6" fmla="*/ 0 h 563460"/>
              <a:gd name="connsiteX7" fmla="*/ 4261607 w 4815281"/>
              <a:gd name="connsiteY7" fmla="*/ 201336 h 563460"/>
              <a:gd name="connsiteX8" fmla="*/ 4815281 w 4815281"/>
              <a:gd name="connsiteY8" fmla="*/ 427839 h 563460"/>
              <a:gd name="connsiteX0" fmla="*/ 0 w 4815281"/>
              <a:gd name="connsiteY0" fmla="*/ 218114 h 563460"/>
              <a:gd name="connsiteX1" fmla="*/ 661374 w 4815281"/>
              <a:gd name="connsiteY1" fmla="*/ 429534 h 563460"/>
              <a:gd name="connsiteX2" fmla="*/ 1373294 w 4815281"/>
              <a:gd name="connsiteY2" fmla="*/ 238748 h 563460"/>
              <a:gd name="connsiteX3" fmla="*/ 1890659 w 4815281"/>
              <a:gd name="connsiteY3" fmla="*/ 563460 h 563460"/>
              <a:gd name="connsiteX4" fmla="*/ 2358027 w 4815281"/>
              <a:gd name="connsiteY4" fmla="*/ 213706 h 563460"/>
              <a:gd name="connsiteX5" fmla="*/ 2982837 w 4815281"/>
              <a:gd name="connsiteY5" fmla="*/ 551343 h 563460"/>
              <a:gd name="connsiteX6" fmla="*/ 3657600 w 4815281"/>
              <a:gd name="connsiteY6" fmla="*/ 0 h 563460"/>
              <a:gd name="connsiteX7" fmla="*/ 4261607 w 4815281"/>
              <a:gd name="connsiteY7" fmla="*/ 201336 h 563460"/>
              <a:gd name="connsiteX8" fmla="*/ 4815281 w 4815281"/>
              <a:gd name="connsiteY8" fmla="*/ 427839 h 563460"/>
              <a:gd name="connsiteX0" fmla="*/ 0 w 4815281"/>
              <a:gd name="connsiteY0" fmla="*/ 16777 h 362123"/>
              <a:gd name="connsiteX1" fmla="*/ 661374 w 4815281"/>
              <a:gd name="connsiteY1" fmla="*/ 228197 h 362123"/>
              <a:gd name="connsiteX2" fmla="*/ 1373294 w 4815281"/>
              <a:gd name="connsiteY2" fmla="*/ 37411 h 362123"/>
              <a:gd name="connsiteX3" fmla="*/ 1890659 w 4815281"/>
              <a:gd name="connsiteY3" fmla="*/ 362123 h 362123"/>
              <a:gd name="connsiteX4" fmla="*/ 2358027 w 4815281"/>
              <a:gd name="connsiteY4" fmla="*/ 12369 h 362123"/>
              <a:gd name="connsiteX5" fmla="*/ 2982837 w 4815281"/>
              <a:gd name="connsiteY5" fmla="*/ 350006 h 362123"/>
              <a:gd name="connsiteX6" fmla="*/ 3739202 w 4815281"/>
              <a:gd name="connsiteY6" fmla="*/ 20802 h 362123"/>
              <a:gd name="connsiteX7" fmla="*/ 4261607 w 4815281"/>
              <a:gd name="connsiteY7" fmla="*/ -1 h 362123"/>
              <a:gd name="connsiteX8" fmla="*/ 4815281 w 4815281"/>
              <a:gd name="connsiteY8" fmla="*/ 226502 h 362123"/>
              <a:gd name="connsiteX0" fmla="*/ 0 w 4815281"/>
              <a:gd name="connsiteY0" fmla="*/ 4407 h 349753"/>
              <a:gd name="connsiteX1" fmla="*/ 661374 w 4815281"/>
              <a:gd name="connsiteY1" fmla="*/ 215827 h 349753"/>
              <a:gd name="connsiteX2" fmla="*/ 1373294 w 4815281"/>
              <a:gd name="connsiteY2" fmla="*/ 25041 h 349753"/>
              <a:gd name="connsiteX3" fmla="*/ 1890659 w 4815281"/>
              <a:gd name="connsiteY3" fmla="*/ 349753 h 349753"/>
              <a:gd name="connsiteX4" fmla="*/ 2358027 w 4815281"/>
              <a:gd name="connsiteY4" fmla="*/ -1 h 349753"/>
              <a:gd name="connsiteX5" fmla="*/ 2982837 w 4815281"/>
              <a:gd name="connsiteY5" fmla="*/ 337636 h 349753"/>
              <a:gd name="connsiteX6" fmla="*/ 3739202 w 4815281"/>
              <a:gd name="connsiteY6" fmla="*/ 8432 h 349753"/>
              <a:gd name="connsiteX7" fmla="*/ 4252540 w 4815281"/>
              <a:gd name="connsiteY7" fmla="*/ 336704 h 349753"/>
              <a:gd name="connsiteX8" fmla="*/ 4815281 w 4815281"/>
              <a:gd name="connsiteY8" fmla="*/ 214132 h 349753"/>
              <a:gd name="connsiteX0" fmla="*/ 0 w 4801681"/>
              <a:gd name="connsiteY0" fmla="*/ 4408 h 349754"/>
              <a:gd name="connsiteX1" fmla="*/ 661374 w 4801681"/>
              <a:gd name="connsiteY1" fmla="*/ 215828 h 349754"/>
              <a:gd name="connsiteX2" fmla="*/ 1373294 w 4801681"/>
              <a:gd name="connsiteY2" fmla="*/ 25042 h 349754"/>
              <a:gd name="connsiteX3" fmla="*/ 1890659 w 4801681"/>
              <a:gd name="connsiteY3" fmla="*/ 349754 h 349754"/>
              <a:gd name="connsiteX4" fmla="*/ 2358027 w 4801681"/>
              <a:gd name="connsiteY4" fmla="*/ 0 h 349754"/>
              <a:gd name="connsiteX5" fmla="*/ 2982837 w 4801681"/>
              <a:gd name="connsiteY5" fmla="*/ 337637 h 349754"/>
              <a:gd name="connsiteX6" fmla="*/ 3739202 w 4801681"/>
              <a:gd name="connsiteY6" fmla="*/ 8433 h 349754"/>
              <a:gd name="connsiteX7" fmla="*/ 4252540 w 4801681"/>
              <a:gd name="connsiteY7" fmla="*/ 336705 h 349754"/>
              <a:gd name="connsiteX8" fmla="*/ 4801681 w 4801681"/>
              <a:gd name="connsiteY8" fmla="*/ 141598 h 349754"/>
              <a:gd name="connsiteX0" fmla="*/ 0 w 4801681"/>
              <a:gd name="connsiteY0" fmla="*/ 80246 h 425592"/>
              <a:gd name="connsiteX1" fmla="*/ 661374 w 4801681"/>
              <a:gd name="connsiteY1" fmla="*/ 291666 h 425592"/>
              <a:gd name="connsiteX2" fmla="*/ 1373294 w 4801681"/>
              <a:gd name="connsiteY2" fmla="*/ 100880 h 425592"/>
              <a:gd name="connsiteX3" fmla="*/ 1890659 w 4801681"/>
              <a:gd name="connsiteY3" fmla="*/ 425592 h 425592"/>
              <a:gd name="connsiteX4" fmla="*/ 2358027 w 4801681"/>
              <a:gd name="connsiteY4" fmla="*/ 75838 h 425592"/>
              <a:gd name="connsiteX5" fmla="*/ 2982837 w 4801681"/>
              <a:gd name="connsiteY5" fmla="*/ 413475 h 425592"/>
              <a:gd name="connsiteX6" fmla="*/ 3739202 w 4801681"/>
              <a:gd name="connsiteY6" fmla="*/ 84271 h 425592"/>
              <a:gd name="connsiteX7" fmla="*/ 4211739 w 4801681"/>
              <a:gd name="connsiteY7" fmla="*/ 0 h 425592"/>
              <a:gd name="connsiteX8" fmla="*/ 4801681 w 4801681"/>
              <a:gd name="connsiteY8" fmla="*/ 217436 h 425592"/>
              <a:gd name="connsiteX0" fmla="*/ 0 w 4801681"/>
              <a:gd name="connsiteY0" fmla="*/ 80246 h 425592"/>
              <a:gd name="connsiteX1" fmla="*/ 661374 w 4801681"/>
              <a:gd name="connsiteY1" fmla="*/ 291666 h 425592"/>
              <a:gd name="connsiteX2" fmla="*/ 1373294 w 4801681"/>
              <a:gd name="connsiteY2" fmla="*/ 100880 h 425592"/>
              <a:gd name="connsiteX3" fmla="*/ 1890659 w 4801681"/>
              <a:gd name="connsiteY3" fmla="*/ 425592 h 425592"/>
              <a:gd name="connsiteX4" fmla="*/ 2358027 w 4801681"/>
              <a:gd name="connsiteY4" fmla="*/ 75838 h 425592"/>
              <a:gd name="connsiteX5" fmla="*/ 2982837 w 4801681"/>
              <a:gd name="connsiteY5" fmla="*/ 413475 h 425592"/>
              <a:gd name="connsiteX6" fmla="*/ 3702935 w 4801681"/>
              <a:gd name="connsiteY6" fmla="*/ 274675 h 425592"/>
              <a:gd name="connsiteX7" fmla="*/ 4211739 w 4801681"/>
              <a:gd name="connsiteY7" fmla="*/ 0 h 425592"/>
              <a:gd name="connsiteX8" fmla="*/ 4801681 w 4801681"/>
              <a:gd name="connsiteY8" fmla="*/ 217436 h 425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1681" h="425592">
                <a:moveTo>
                  <a:pt x="0" y="80246"/>
                </a:moveTo>
                <a:lnTo>
                  <a:pt x="661374" y="291666"/>
                </a:lnTo>
                <a:lnTo>
                  <a:pt x="1373294" y="100880"/>
                </a:lnTo>
                <a:lnTo>
                  <a:pt x="1890659" y="425592"/>
                </a:lnTo>
                <a:lnTo>
                  <a:pt x="2358027" y="75838"/>
                </a:lnTo>
                <a:lnTo>
                  <a:pt x="2982837" y="413475"/>
                </a:lnTo>
                <a:lnTo>
                  <a:pt x="3702935" y="274675"/>
                </a:lnTo>
                <a:lnTo>
                  <a:pt x="4211739" y="0"/>
                </a:lnTo>
                <a:lnTo>
                  <a:pt x="4801681" y="217436"/>
                </a:lnTo>
              </a:path>
            </a:pathLst>
          </a:custGeom>
          <a:ln w="12700"/>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42" name="BlokTextu 41"/>
          <p:cNvSpPr txBox="1"/>
          <p:nvPr/>
        </p:nvSpPr>
        <p:spPr>
          <a:xfrm>
            <a:off x="6952288" y="4747115"/>
            <a:ext cx="1528367"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Micromirrors</a:t>
            </a:r>
          </a:p>
        </p:txBody>
      </p:sp>
      <p:sp>
        <p:nvSpPr>
          <p:cNvPr id="46" name="Obdĺžnik 45"/>
          <p:cNvSpPr/>
          <p:nvPr/>
        </p:nvSpPr>
        <p:spPr>
          <a:xfrm>
            <a:off x="553583" y="5439631"/>
            <a:ext cx="232694" cy="176169"/>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7" name="Obdĺžnik 46"/>
          <p:cNvSpPr/>
          <p:nvPr/>
        </p:nvSpPr>
        <p:spPr>
          <a:xfrm>
            <a:off x="5828396" y="3786038"/>
            <a:ext cx="3744287" cy="1355842"/>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pic>
        <p:nvPicPr>
          <p:cNvPr id="20" name="Obrázok 7">
            <a:extLst>
              <a:ext uri="{FF2B5EF4-FFF2-40B4-BE49-F238E27FC236}">
                <a16:creationId xmlns:a16="http://schemas.microsoft.com/office/drawing/2014/main" id="{00ADB21C-DC41-4E1B-A2B8-BC2EC2ED831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079877">
            <a:off x="3703089" y="1442674"/>
            <a:ext cx="661835" cy="845441"/>
          </a:xfrm>
          <a:prstGeom prst="rect">
            <a:avLst/>
          </a:prstGeom>
        </p:spPr>
      </p:pic>
    </p:spTree>
    <p:extLst>
      <p:ext uri="{BB962C8B-B14F-4D97-AF65-F5344CB8AC3E}">
        <p14:creationId xmlns:p14="http://schemas.microsoft.com/office/powerpoint/2010/main" val="1172456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500"/>
                                        <p:tgtEl>
                                          <p:spTgt spid="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2"/>
                                        </p:tgtEl>
                                        <p:attrNameLst>
                                          <p:attrName>style.visibility</p:attrName>
                                        </p:attrNameLst>
                                      </p:cBhvr>
                                      <p:to>
                                        <p:strVal val="visible"/>
                                      </p:to>
                                    </p:set>
                                    <p:animEffect transition="in" filter="fade">
                                      <p:cBhvr>
                                        <p:cTn id="10" dur="500"/>
                                        <p:tgtEl>
                                          <p:spTgt spid="4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6"/>
                                        </p:tgtEl>
                                        <p:attrNameLst>
                                          <p:attrName>style.visibility</p:attrName>
                                        </p:attrNameLst>
                                      </p:cBhvr>
                                      <p:to>
                                        <p:strVal val="visible"/>
                                      </p:to>
                                    </p:set>
                                    <p:animEffect transition="in" filter="fade">
                                      <p:cBhvr>
                                        <p:cTn id="13" dur="500"/>
                                        <p:tgtEl>
                                          <p:spTgt spid="4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7"/>
                                        </p:tgtEl>
                                        <p:attrNameLst>
                                          <p:attrName>style.visibility</p:attrName>
                                        </p:attrNameLst>
                                      </p:cBhvr>
                                      <p:to>
                                        <p:strVal val="visible"/>
                                      </p:to>
                                    </p:set>
                                    <p:animEffect transition="in" filter="fade">
                                      <p:cBhvr>
                                        <p:cTn id="16"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42" grpId="0"/>
      <p:bldP spid="46" grpId="0" animBg="1"/>
      <p:bldP spid="4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Ideal Screen Luminance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12</a:t>
            </a:fld>
            <a:endParaRPr lang="en-US"/>
          </a:p>
        </p:txBody>
      </p:sp>
      <p:cxnSp>
        <p:nvCxnSpPr>
          <p:cNvPr id="22" name="Rovná spojnica 21"/>
          <p:cNvCxnSpPr/>
          <p:nvPr/>
        </p:nvCxnSpPr>
        <p:spPr>
          <a:xfrm flipV="1">
            <a:off x="669930" y="5520771"/>
            <a:ext cx="3960793" cy="6945"/>
          </a:xfrm>
          <a:prstGeom prst="line">
            <a:avLst/>
          </a:prstGeom>
          <a:ln w="12700"/>
        </p:spPr>
        <p:style>
          <a:lnRef idx="1">
            <a:schemeClr val="dk1"/>
          </a:lnRef>
          <a:fillRef idx="0">
            <a:schemeClr val="dk1"/>
          </a:fillRef>
          <a:effectRef idx="0">
            <a:schemeClr val="dk1"/>
          </a:effectRef>
          <a:fontRef idx="minor">
            <a:schemeClr val="tx1"/>
          </a:fontRef>
        </p:style>
      </p:cxnSp>
      <p:pic>
        <p:nvPicPr>
          <p:cNvPr id="26" name="Obrázok 2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5691" y="1833520"/>
            <a:ext cx="555772" cy="954788"/>
          </a:xfrm>
          <a:prstGeom prst="rect">
            <a:avLst/>
          </a:prstGeom>
        </p:spPr>
      </p:pic>
      <p:sp>
        <p:nvSpPr>
          <p:cNvPr id="27" name="BlokTextu 26"/>
          <p:cNvSpPr txBox="1"/>
          <p:nvPr/>
        </p:nvSpPr>
        <p:spPr>
          <a:xfrm>
            <a:off x="2203633" y="5615761"/>
            <a:ext cx="893386"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grpSp>
        <p:nvGrpSpPr>
          <p:cNvPr id="16" name="Skupina 15"/>
          <p:cNvGrpSpPr/>
          <p:nvPr/>
        </p:nvGrpSpPr>
        <p:grpSpPr>
          <a:xfrm>
            <a:off x="269432" y="4744602"/>
            <a:ext cx="4384724" cy="783113"/>
            <a:chOff x="269432" y="4744602"/>
            <a:chExt cx="4384724" cy="783113"/>
          </a:xfrm>
        </p:grpSpPr>
        <p:pic>
          <p:nvPicPr>
            <p:cNvPr id="3" name="Obrázok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9432" y="4744602"/>
              <a:ext cx="914399" cy="783113"/>
            </a:xfrm>
            <a:prstGeom prst="rect">
              <a:avLst/>
            </a:prstGeom>
          </p:spPr>
        </p:pic>
        <p:pic>
          <p:nvPicPr>
            <p:cNvPr id="6" name="Obrázok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96685" y="4747895"/>
              <a:ext cx="773783" cy="777072"/>
            </a:xfrm>
            <a:prstGeom prst="rect">
              <a:avLst/>
            </a:prstGeom>
          </p:spPr>
        </p:pic>
        <p:pic>
          <p:nvPicPr>
            <p:cNvPr id="32" name="Obrázok 3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886164" y="4751695"/>
              <a:ext cx="767992" cy="771257"/>
            </a:xfrm>
            <a:prstGeom prst="rect">
              <a:avLst/>
            </a:prstGeom>
          </p:spPr>
        </p:pic>
      </p:grpSp>
      <p:sp>
        <p:nvSpPr>
          <p:cNvPr id="33" name="BlokTextu 32"/>
          <p:cNvSpPr txBox="1"/>
          <p:nvPr/>
        </p:nvSpPr>
        <p:spPr>
          <a:xfrm rot="16200000">
            <a:off x="-304420" y="4416052"/>
            <a:ext cx="1326004"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Luminance</a:t>
            </a:r>
          </a:p>
        </p:txBody>
      </p:sp>
      <p:sp>
        <p:nvSpPr>
          <p:cNvPr id="45" name="Zástupný objekt pre obsah 2"/>
          <p:cNvSpPr>
            <a:spLocks noGrp="1"/>
          </p:cNvSpPr>
          <p:nvPr>
            <p:ph idx="1"/>
          </p:nvPr>
        </p:nvSpPr>
        <p:spPr>
          <a:xfrm>
            <a:off x="5187222" y="1219200"/>
            <a:ext cx="6166578" cy="4957763"/>
          </a:xfrm>
        </p:spPr>
        <p:txBody>
          <a:bodyPr>
            <a:normAutofit/>
          </a:bodyPr>
          <a:lstStyle/>
          <a:p>
            <a:r>
              <a:rPr lang="en-US" dirty="0"/>
              <a:t>Uniform luminance</a:t>
            </a:r>
          </a:p>
          <a:p>
            <a:r>
              <a:rPr lang="en-US" dirty="0"/>
              <a:t>Spatially-varying reflectance</a:t>
            </a:r>
          </a:p>
          <a:p>
            <a:pPr marL="0" indent="0">
              <a:buNone/>
            </a:pPr>
            <a:endParaRPr lang="en-US" dirty="0"/>
          </a:p>
        </p:txBody>
      </p:sp>
      <p:pic>
        <p:nvPicPr>
          <p:cNvPr id="21" name="Obrázok 2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841" y="1833520"/>
            <a:ext cx="555772" cy="954788"/>
          </a:xfrm>
          <a:prstGeom prst="rect">
            <a:avLst/>
          </a:prstGeom>
        </p:spPr>
      </p:pic>
      <p:sp>
        <p:nvSpPr>
          <p:cNvPr id="30" name="Voľný tvar: tvar 29"/>
          <p:cNvSpPr/>
          <p:nvPr/>
        </p:nvSpPr>
        <p:spPr>
          <a:xfrm>
            <a:off x="6076425" y="4118407"/>
            <a:ext cx="3205686" cy="405955"/>
          </a:xfrm>
          <a:custGeom>
            <a:avLst/>
            <a:gdLst>
              <a:gd name="connsiteX0" fmla="*/ 0 w 4815281"/>
              <a:gd name="connsiteY0" fmla="*/ 260059 h 763398"/>
              <a:gd name="connsiteX1" fmla="*/ 679508 w 4815281"/>
              <a:gd name="connsiteY1" fmla="*/ 0 h 763398"/>
              <a:gd name="connsiteX2" fmla="*/ 1350627 w 4815281"/>
              <a:gd name="connsiteY2" fmla="*/ 285226 h 763398"/>
              <a:gd name="connsiteX3" fmla="*/ 1736521 w 4815281"/>
              <a:gd name="connsiteY3" fmla="*/ 755009 h 763398"/>
              <a:gd name="connsiteX4" fmla="*/ 2516697 w 4815281"/>
              <a:gd name="connsiteY4" fmla="*/ 763398 h 763398"/>
              <a:gd name="connsiteX5" fmla="*/ 2919369 w 4815281"/>
              <a:gd name="connsiteY5" fmla="*/ 343949 h 763398"/>
              <a:gd name="connsiteX6" fmla="*/ 3657600 w 4815281"/>
              <a:gd name="connsiteY6" fmla="*/ 41945 h 763398"/>
              <a:gd name="connsiteX7" fmla="*/ 4261607 w 4815281"/>
              <a:gd name="connsiteY7" fmla="*/ 243281 h 763398"/>
              <a:gd name="connsiteX8" fmla="*/ 4815281 w 4815281"/>
              <a:gd name="connsiteY8" fmla="*/ 469784 h 763398"/>
              <a:gd name="connsiteX0" fmla="*/ 0 w 4815281"/>
              <a:gd name="connsiteY0" fmla="*/ 218114 h 721453"/>
              <a:gd name="connsiteX1" fmla="*/ 661374 w 4815281"/>
              <a:gd name="connsiteY1" fmla="*/ 429534 h 721453"/>
              <a:gd name="connsiteX2" fmla="*/ 1350627 w 4815281"/>
              <a:gd name="connsiteY2" fmla="*/ 243281 h 721453"/>
              <a:gd name="connsiteX3" fmla="*/ 1736521 w 4815281"/>
              <a:gd name="connsiteY3" fmla="*/ 713064 h 721453"/>
              <a:gd name="connsiteX4" fmla="*/ 2516697 w 4815281"/>
              <a:gd name="connsiteY4" fmla="*/ 721453 h 721453"/>
              <a:gd name="connsiteX5" fmla="*/ 2919369 w 4815281"/>
              <a:gd name="connsiteY5" fmla="*/ 302004 h 721453"/>
              <a:gd name="connsiteX6" fmla="*/ 3657600 w 4815281"/>
              <a:gd name="connsiteY6" fmla="*/ 0 h 721453"/>
              <a:gd name="connsiteX7" fmla="*/ 4261607 w 4815281"/>
              <a:gd name="connsiteY7" fmla="*/ 201336 h 721453"/>
              <a:gd name="connsiteX8" fmla="*/ 4815281 w 4815281"/>
              <a:gd name="connsiteY8" fmla="*/ 427839 h 721453"/>
              <a:gd name="connsiteX0" fmla="*/ 0 w 4815281"/>
              <a:gd name="connsiteY0" fmla="*/ 218114 h 721453"/>
              <a:gd name="connsiteX1" fmla="*/ 661374 w 4815281"/>
              <a:gd name="connsiteY1" fmla="*/ 429534 h 721453"/>
              <a:gd name="connsiteX2" fmla="*/ 1373294 w 4815281"/>
              <a:gd name="connsiteY2" fmla="*/ 238748 h 721453"/>
              <a:gd name="connsiteX3" fmla="*/ 1736521 w 4815281"/>
              <a:gd name="connsiteY3" fmla="*/ 713064 h 721453"/>
              <a:gd name="connsiteX4" fmla="*/ 2516697 w 4815281"/>
              <a:gd name="connsiteY4" fmla="*/ 721453 h 721453"/>
              <a:gd name="connsiteX5" fmla="*/ 2919369 w 4815281"/>
              <a:gd name="connsiteY5" fmla="*/ 302004 h 721453"/>
              <a:gd name="connsiteX6" fmla="*/ 3657600 w 4815281"/>
              <a:gd name="connsiteY6" fmla="*/ 0 h 721453"/>
              <a:gd name="connsiteX7" fmla="*/ 4261607 w 4815281"/>
              <a:gd name="connsiteY7" fmla="*/ 201336 h 721453"/>
              <a:gd name="connsiteX8" fmla="*/ 4815281 w 4815281"/>
              <a:gd name="connsiteY8" fmla="*/ 427839 h 721453"/>
              <a:gd name="connsiteX0" fmla="*/ 0 w 4815281"/>
              <a:gd name="connsiteY0" fmla="*/ 218114 h 721453"/>
              <a:gd name="connsiteX1" fmla="*/ 661374 w 4815281"/>
              <a:gd name="connsiteY1" fmla="*/ 429534 h 721453"/>
              <a:gd name="connsiteX2" fmla="*/ 1373294 w 4815281"/>
              <a:gd name="connsiteY2" fmla="*/ 238748 h 721453"/>
              <a:gd name="connsiteX3" fmla="*/ 1890659 w 4815281"/>
              <a:gd name="connsiteY3" fmla="*/ 563460 h 721453"/>
              <a:gd name="connsiteX4" fmla="*/ 2516697 w 4815281"/>
              <a:gd name="connsiteY4" fmla="*/ 721453 h 721453"/>
              <a:gd name="connsiteX5" fmla="*/ 2919369 w 4815281"/>
              <a:gd name="connsiteY5" fmla="*/ 302004 h 721453"/>
              <a:gd name="connsiteX6" fmla="*/ 3657600 w 4815281"/>
              <a:gd name="connsiteY6" fmla="*/ 0 h 721453"/>
              <a:gd name="connsiteX7" fmla="*/ 4261607 w 4815281"/>
              <a:gd name="connsiteY7" fmla="*/ 201336 h 721453"/>
              <a:gd name="connsiteX8" fmla="*/ 4815281 w 4815281"/>
              <a:gd name="connsiteY8" fmla="*/ 427839 h 721453"/>
              <a:gd name="connsiteX0" fmla="*/ 0 w 4815281"/>
              <a:gd name="connsiteY0" fmla="*/ 218114 h 563460"/>
              <a:gd name="connsiteX1" fmla="*/ 661374 w 4815281"/>
              <a:gd name="connsiteY1" fmla="*/ 429534 h 563460"/>
              <a:gd name="connsiteX2" fmla="*/ 1373294 w 4815281"/>
              <a:gd name="connsiteY2" fmla="*/ 238748 h 563460"/>
              <a:gd name="connsiteX3" fmla="*/ 1890659 w 4815281"/>
              <a:gd name="connsiteY3" fmla="*/ 563460 h 563460"/>
              <a:gd name="connsiteX4" fmla="*/ 2358027 w 4815281"/>
              <a:gd name="connsiteY4" fmla="*/ 213706 h 563460"/>
              <a:gd name="connsiteX5" fmla="*/ 2919369 w 4815281"/>
              <a:gd name="connsiteY5" fmla="*/ 302004 h 563460"/>
              <a:gd name="connsiteX6" fmla="*/ 3657600 w 4815281"/>
              <a:gd name="connsiteY6" fmla="*/ 0 h 563460"/>
              <a:gd name="connsiteX7" fmla="*/ 4261607 w 4815281"/>
              <a:gd name="connsiteY7" fmla="*/ 201336 h 563460"/>
              <a:gd name="connsiteX8" fmla="*/ 4815281 w 4815281"/>
              <a:gd name="connsiteY8" fmla="*/ 427839 h 563460"/>
              <a:gd name="connsiteX0" fmla="*/ 0 w 4815281"/>
              <a:gd name="connsiteY0" fmla="*/ 218114 h 563460"/>
              <a:gd name="connsiteX1" fmla="*/ 661374 w 4815281"/>
              <a:gd name="connsiteY1" fmla="*/ 429534 h 563460"/>
              <a:gd name="connsiteX2" fmla="*/ 1373294 w 4815281"/>
              <a:gd name="connsiteY2" fmla="*/ 238748 h 563460"/>
              <a:gd name="connsiteX3" fmla="*/ 1890659 w 4815281"/>
              <a:gd name="connsiteY3" fmla="*/ 563460 h 563460"/>
              <a:gd name="connsiteX4" fmla="*/ 2358027 w 4815281"/>
              <a:gd name="connsiteY4" fmla="*/ 213706 h 563460"/>
              <a:gd name="connsiteX5" fmla="*/ 2982837 w 4815281"/>
              <a:gd name="connsiteY5" fmla="*/ 551343 h 563460"/>
              <a:gd name="connsiteX6" fmla="*/ 3657600 w 4815281"/>
              <a:gd name="connsiteY6" fmla="*/ 0 h 563460"/>
              <a:gd name="connsiteX7" fmla="*/ 4261607 w 4815281"/>
              <a:gd name="connsiteY7" fmla="*/ 201336 h 563460"/>
              <a:gd name="connsiteX8" fmla="*/ 4815281 w 4815281"/>
              <a:gd name="connsiteY8" fmla="*/ 427839 h 563460"/>
              <a:gd name="connsiteX0" fmla="*/ 0 w 4815281"/>
              <a:gd name="connsiteY0" fmla="*/ 16777 h 362123"/>
              <a:gd name="connsiteX1" fmla="*/ 661374 w 4815281"/>
              <a:gd name="connsiteY1" fmla="*/ 228197 h 362123"/>
              <a:gd name="connsiteX2" fmla="*/ 1373294 w 4815281"/>
              <a:gd name="connsiteY2" fmla="*/ 37411 h 362123"/>
              <a:gd name="connsiteX3" fmla="*/ 1890659 w 4815281"/>
              <a:gd name="connsiteY3" fmla="*/ 362123 h 362123"/>
              <a:gd name="connsiteX4" fmla="*/ 2358027 w 4815281"/>
              <a:gd name="connsiteY4" fmla="*/ 12369 h 362123"/>
              <a:gd name="connsiteX5" fmla="*/ 2982837 w 4815281"/>
              <a:gd name="connsiteY5" fmla="*/ 350006 h 362123"/>
              <a:gd name="connsiteX6" fmla="*/ 3739202 w 4815281"/>
              <a:gd name="connsiteY6" fmla="*/ 20802 h 362123"/>
              <a:gd name="connsiteX7" fmla="*/ 4261607 w 4815281"/>
              <a:gd name="connsiteY7" fmla="*/ -1 h 362123"/>
              <a:gd name="connsiteX8" fmla="*/ 4815281 w 4815281"/>
              <a:gd name="connsiteY8" fmla="*/ 226502 h 362123"/>
              <a:gd name="connsiteX0" fmla="*/ 0 w 4815281"/>
              <a:gd name="connsiteY0" fmla="*/ 4407 h 349753"/>
              <a:gd name="connsiteX1" fmla="*/ 661374 w 4815281"/>
              <a:gd name="connsiteY1" fmla="*/ 215827 h 349753"/>
              <a:gd name="connsiteX2" fmla="*/ 1373294 w 4815281"/>
              <a:gd name="connsiteY2" fmla="*/ 25041 h 349753"/>
              <a:gd name="connsiteX3" fmla="*/ 1890659 w 4815281"/>
              <a:gd name="connsiteY3" fmla="*/ 349753 h 349753"/>
              <a:gd name="connsiteX4" fmla="*/ 2358027 w 4815281"/>
              <a:gd name="connsiteY4" fmla="*/ -1 h 349753"/>
              <a:gd name="connsiteX5" fmla="*/ 2982837 w 4815281"/>
              <a:gd name="connsiteY5" fmla="*/ 337636 h 349753"/>
              <a:gd name="connsiteX6" fmla="*/ 3739202 w 4815281"/>
              <a:gd name="connsiteY6" fmla="*/ 8432 h 349753"/>
              <a:gd name="connsiteX7" fmla="*/ 4252540 w 4815281"/>
              <a:gd name="connsiteY7" fmla="*/ 336704 h 349753"/>
              <a:gd name="connsiteX8" fmla="*/ 4815281 w 4815281"/>
              <a:gd name="connsiteY8" fmla="*/ 214132 h 349753"/>
              <a:gd name="connsiteX0" fmla="*/ 0 w 4801681"/>
              <a:gd name="connsiteY0" fmla="*/ 4408 h 349754"/>
              <a:gd name="connsiteX1" fmla="*/ 661374 w 4801681"/>
              <a:gd name="connsiteY1" fmla="*/ 215828 h 349754"/>
              <a:gd name="connsiteX2" fmla="*/ 1373294 w 4801681"/>
              <a:gd name="connsiteY2" fmla="*/ 25042 h 349754"/>
              <a:gd name="connsiteX3" fmla="*/ 1890659 w 4801681"/>
              <a:gd name="connsiteY3" fmla="*/ 349754 h 349754"/>
              <a:gd name="connsiteX4" fmla="*/ 2358027 w 4801681"/>
              <a:gd name="connsiteY4" fmla="*/ 0 h 349754"/>
              <a:gd name="connsiteX5" fmla="*/ 2982837 w 4801681"/>
              <a:gd name="connsiteY5" fmla="*/ 337637 h 349754"/>
              <a:gd name="connsiteX6" fmla="*/ 3739202 w 4801681"/>
              <a:gd name="connsiteY6" fmla="*/ 8433 h 349754"/>
              <a:gd name="connsiteX7" fmla="*/ 4252540 w 4801681"/>
              <a:gd name="connsiteY7" fmla="*/ 336705 h 349754"/>
              <a:gd name="connsiteX8" fmla="*/ 4801681 w 4801681"/>
              <a:gd name="connsiteY8" fmla="*/ 141598 h 349754"/>
              <a:gd name="connsiteX0" fmla="*/ 0 w 4801681"/>
              <a:gd name="connsiteY0" fmla="*/ 80246 h 425592"/>
              <a:gd name="connsiteX1" fmla="*/ 661374 w 4801681"/>
              <a:gd name="connsiteY1" fmla="*/ 291666 h 425592"/>
              <a:gd name="connsiteX2" fmla="*/ 1373294 w 4801681"/>
              <a:gd name="connsiteY2" fmla="*/ 100880 h 425592"/>
              <a:gd name="connsiteX3" fmla="*/ 1890659 w 4801681"/>
              <a:gd name="connsiteY3" fmla="*/ 425592 h 425592"/>
              <a:gd name="connsiteX4" fmla="*/ 2358027 w 4801681"/>
              <a:gd name="connsiteY4" fmla="*/ 75838 h 425592"/>
              <a:gd name="connsiteX5" fmla="*/ 2982837 w 4801681"/>
              <a:gd name="connsiteY5" fmla="*/ 413475 h 425592"/>
              <a:gd name="connsiteX6" fmla="*/ 3739202 w 4801681"/>
              <a:gd name="connsiteY6" fmla="*/ 84271 h 425592"/>
              <a:gd name="connsiteX7" fmla="*/ 4211739 w 4801681"/>
              <a:gd name="connsiteY7" fmla="*/ 0 h 425592"/>
              <a:gd name="connsiteX8" fmla="*/ 4801681 w 4801681"/>
              <a:gd name="connsiteY8" fmla="*/ 217436 h 425592"/>
              <a:gd name="connsiteX0" fmla="*/ 0 w 4801681"/>
              <a:gd name="connsiteY0" fmla="*/ 80246 h 425592"/>
              <a:gd name="connsiteX1" fmla="*/ 661374 w 4801681"/>
              <a:gd name="connsiteY1" fmla="*/ 291666 h 425592"/>
              <a:gd name="connsiteX2" fmla="*/ 1373294 w 4801681"/>
              <a:gd name="connsiteY2" fmla="*/ 100880 h 425592"/>
              <a:gd name="connsiteX3" fmla="*/ 1890659 w 4801681"/>
              <a:gd name="connsiteY3" fmla="*/ 425592 h 425592"/>
              <a:gd name="connsiteX4" fmla="*/ 2358027 w 4801681"/>
              <a:gd name="connsiteY4" fmla="*/ 75838 h 425592"/>
              <a:gd name="connsiteX5" fmla="*/ 2982837 w 4801681"/>
              <a:gd name="connsiteY5" fmla="*/ 413475 h 425592"/>
              <a:gd name="connsiteX6" fmla="*/ 3702935 w 4801681"/>
              <a:gd name="connsiteY6" fmla="*/ 274675 h 425592"/>
              <a:gd name="connsiteX7" fmla="*/ 4211739 w 4801681"/>
              <a:gd name="connsiteY7" fmla="*/ 0 h 425592"/>
              <a:gd name="connsiteX8" fmla="*/ 4801681 w 4801681"/>
              <a:gd name="connsiteY8" fmla="*/ 217436 h 425592"/>
              <a:gd name="connsiteX0" fmla="*/ 0 w 4801681"/>
              <a:gd name="connsiteY0" fmla="*/ 169388 h 514734"/>
              <a:gd name="connsiteX1" fmla="*/ 545771 w 4801681"/>
              <a:gd name="connsiteY1" fmla="*/ 0 h 514734"/>
              <a:gd name="connsiteX2" fmla="*/ 1373294 w 4801681"/>
              <a:gd name="connsiteY2" fmla="*/ 190022 h 514734"/>
              <a:gd name="connsiteX3" fmla="*/ 1890659 w 4801681"/>
              <a:gd name="connsiteY3" fmla="*/ 514734 h 514734"/>
              <a:gd name="connsiteX4" fmla="*/ 2358027 w 4801681"/>
              <a:gd name="connsiteY4" fmla="*/ 164980 h 514734"/>
              <a:gd name="connsiteX5" fmla="*/ 2982837 w 4801681"/>
              <a:gd name="connsiteY5" fmla="*/ 502617 h 514734"/>
              <a:gd name="connsiteX6" fmla="*/ 3702935 w 4801681"/>
              <a:gd name="connsiteY6" fmla="*/ 363817 h 514734"/>
              <a:gd name="connsiteX7" fmla="*/ 4211739 w 4801681"/>
              <a:gd name="connsiteY7" fmla="*/ 89142 h 514734"/>
              <a:gd name="connsiteX8" fmla="*/ 4801681 w 4801681"/>
              <a:gd name="connsiteY8" fmla="*/ 306578 h 514734"/>
              <a:gd name="connsiteX0" fmla="*/ 0 w 4801681"/>
              <a:gd name="connsiteY0" fmla="*/ 169388 h 514734"/>
              <a:gd name="connsiteX1" fmla="*/ 545771 w 4801681"/>
              <a:gd name="connsiteY1" fmla="*/ 0 h 514734"/>
              <a:gd name="connsiteX2" fmla="*/ 1325693 w 4801681"/>
              <a:gd name="connsiteY2" fmla="*/ 305623 h 514734"/>
              <a:gd name="connsiteX3" fmla="*/ 1890659 w 4801681"/>
              <a:gd name="connsiteY3" fmla="*/ 514734 h 514734"/>
              <a:gd name="connsiteX4" fmla="*/ 2358027 w 4801681"/>
              <a:gd name="connsiteY4" fmla="*/ 164980 h 514734"/>
              <a:gd name="connsiteX5" fmla="*/ 2982837 w 4801681"/>
              <a:gd name="connsiteY5" fmla="*/ 502617 h 514734"/>
              <a:gd name="connsiteX6" fmla="*/ 3702935 w 4801681"/>
              <a:gd name="connsiteY6" fmla="*/ 363817 h 514734"/>
              <a:gd name="connsiteX7" fmla="*/ 4211739 w 4801681"/>
              <a:gd name="connsiteY7" fmla="*/ 89142 h 514734"/>
              <a:gd name="connsiteX8" fmla="*/ 4801681 w 4801681"/>
              <a:gd name="connsiteY8" fmla="*/ 306578 h 514734"/>
              <a:gd name="connsiteX0" fmla="*/ 0 w 4801681"/>
              <a:gd name="connsiteY0" fmla="*/ 169388 h 514734"/>
              <a:gd name="connsiteX1" fmla="*/ 545771 w 4801681"/>
              <a:gd name="connsiteY1" fmla="*/ 0 h 514734"/>
              <a:gd name="connsiteX2" fmla="*/ 1325693 w 4801681"/>
              <a:gd name="connsiteY2" fmla="*/ 305623 h 514734"/>
              <a:gd name="connsiteX3" fmla="*/ 1890659 w 4801681"/>
              <a:gd name="connsiteY3" fmla="*/ 514734 h 514734"/>
              <a:gd name="connsiteX4" fmla="*/ 2453229 w 4801681"/>
              <a:gd name="connsiteY4" fmla="*/ 396185 h 514734"/>
              <a:gd name="connsiteX5" fmla="*/ 2982837 w 4801681"/>
              <a:gd name="connsiteY5" fmla="*/ 502617 h 514734"/>
              <a:gd name="connsiteX6" fmla="*/ 3702935 w 4801681"/>
              <a:gd name="connsiteY6" fmla="*/ 363817 h 514734"/>
              <a:gd name="connsiteX7" fmla="*/ 4211739 w 4801681"/>
              <a:gd name="connsiteY7" fmla="*/ 89142 h 514734"/>
              <a:gd name="connsiteX8" fmla="*/ 4801681 w 4801681"/>
              <a:gd name="connsiteY8" fmla="*/ 306578 h 514734"/>
              <a:gd name="connsiteX0" fmla="*/ 0 w 4801681"/>
              <a:gd name="connsiteY0" fmla="*/ 169388 h 514734"/>
              <a:gd name="connsiteX1" fmla="*/ 545771 w 4801681"/>
              <a:gd name="connsiteY1" fmla="*/ 0 h 514734"/>
              <a:gd name="connsiteX2" fmla="*/ 1325693 w 4801681"/>
              <a:gd name="connsiteY2" fmla="*/ 305623 h 514734"/>
              <a:gd name="connsiteX3" fmla="*/ 1890659 w 4801681"/>
              <a:gd name="connsiteY3" fmla="*/ 514734 h 514734"/>
              <a:gd name="connsiteX4" fmla="*/ 2453229 w 4801681"/>
              <a:gd name="connsiteY4" fmla="*/ 396185 h 514734"/>
              <a:gd name="connsiteX5" fmla="*/ 2982837 w 4801681"/>
              <a:gd name="connsiteY5" fmla="*/ 455017 h 514734"/>
              <a:gd name="connsiteX6" fmla="*/ 3702935 w 4801681"/>
              <a:gd name="connsiteY6" fmla="*/ 363817 h 514734"/>
              <a:gd name="connsiteX7" fmla="*/ 4211739 w 4801681"/>
              <a:gd name="connsiteY7" fmla="*/ 89142 h 514734"/>
              <a:gd name="connsiteX8" fmla="*/ 4801681 w 4801681"/>
              <a:gd name="connsiteY8" fmla="*/ 306578 h 514734"/>
              <a:gd name="connsiteX0" fmla="*/ 0 w 4801681"/>
              <a:gd name="connsiteY0" fmla="*/ 169388 h 514734"/>
              <a:gd name="connsiteX1" fmla="*/ 545771 w 4801681"/>
              <a:gd name="connsiteY1" fmla="*/ 0 h 514734"/>
              <a:gd name="connsiteX2" fmla="*/ 1325693 w 4801681"/>
              <a:gd name="connsiteY2" fmla="*/ 305623 h 514734"/>
              <a:gd name="connsiteX3" fmla="*/ 1890659 w 4801681"/>
              <a:gd name="connsiteY3" fmla="*/ 514734 h 514734"/>
              <a:gd name="connsiteX4" fmla="*/ 2453229 w 4801681"/>
              <a:gd name="connsiteY4" fmla="*/ 396185 h 514734"/>
              <a:gd name="connsiteX5" fmla="*/ 2982837 w 4801681"/>
              <a:gd name="connsiteY5" fmla="*/ 455017 h 514734"/>
              <a:gd name="connsiteX6" fmla="*/ 3519330 w 4801681"/>
              <a:gd name="connsiteY6" fmla="*/ 200613 h 514734"/>
              <a:gd name="connsiteX7" fmla="*/ 4211739 w 4801681"/>
              <a:gd name="connsiteY7" fmla="*/ 89142 h 514734"/>
              <a:gd name="connsiteX8" fmla="*/ 4801681 w 4801681"/>
              <a:gd name="connsiteY8" fmla="*/ 306578 h 514734"/>
              <a:gd name="connsiteX0" fmla="*/ 0 w 4801681"/>
              <a:gd name="connsiteY0" fmla="*/ 243449 h 588795"/>
              <a:gd name="connsiteX1" fmla="*/ 545771 w 4801681"/>
              <a:gd name="connsiteY1" fmla="*/ 74061 h 588795"/>
              <a:gd name="connsiteX2" fmla="*/ 1325693 w 4801681"/>
              <a:gd name="connsiteY2" fmla="*/ 379684 h 588795"/>
              <a:gd name="connsiteX3" fmla="*/ 1890659 w 4801681"/>
              <a:gd name="connsiteY3" fmla="*/ 588795 h 588795"/>
              <a:gd name="connsiteX4" fmla="*/ 2453229 w 4801681"/>
              <a:gd name="connsiteY4" fmla="*/ 470246 h 588795"/>
              <a:gd name="connsiteX5" fmla="*/ 2982837 w 4801681"/>
              <a:gd name="connsiteY5" fmla="*/ 529078 h 588795"/>
              <a:gd name="connsiteX6" fmla="*/ 3519330 w 4801681"/>
              <a:gd name="connsiteY6" fmla="*/ 274674 h 588795"/>
              <a:gd name="connsiteX7" fmla="*/ 4048534 w 4801681"/>
              <a:gd name="connsiteY7" fmla="*/ 0 h 588795"/>
              <a:gd name="connsiteX8" fmla="*/ 4801681 w 4801681"/>
              <a:gd name="connsiteY8" fmla="*/ 380639 h 588795"/>
              <a:gd name="connsiteX0" fmla="*/ 0 w 4706478"/>
              <a:gd name="connsiteY0" fmla="*/ 243449 h 588795"/>
              <a:gd name="connsiteX1" fmla="*/ 545771 w 4706478"/>
              <a:gd name="connsiteY1" fmla="*/ 74061 h 588795"/>
              <a:gd name="connsiteX2" fmla="*/ 1325693 w 4706478"/>
              <a:gd name="connsiteY2" fmla="*/ 379684 h 588795"/>
              <a:gd name="connsiteX3" fmla="*/ 1890659 w 4706478"/>
              <a:gd name="connsiteY3" fmla="*/ 588795 h 588795"/>
              <a:gd name="connsiteX4" fmla="*/ 2453229 w 4706478"/>
              <a:gd name="connsiteY4" fmla="*/ 470246 h 588795"/>
              <a:gd name="connsiteX5" fmla="*/ 2982837 w 4706478"/>
              <a:gd name="connsiteY5" fmla="*/ 529078 h 588795"/>
              <a:gd name="connsiteX6" fmla="*/ 3519330 w 4706478"/>
              <a:gd name="connsiteY6" fmla="*/ 274674 h 588795"/>
              <a:gd name="connsiteX7" fmla="*/ 4048534 w 4706478"/>
              <a:gd name="connsiteY7" fmla="*/ 0 h 588795"/>
              <a:gd name="connsiteX8" fmla="*/ 4706478 w 4706478"/>
              <a:gd name="connsiteY8" fmla="*/ 149433 h 588795"/>
              <a:gd name="connsiteX0" fmla="*/ 0 w 4706478"/>
              <a:gd name="connsiteY0" fmla="*/ 243449 h 588795"/>
              <a:gd name="connsiteX1" fmla="*/ 572972 w 4706478"/>
              <a:gd name="connsiteY1" fmla="*/ 563672 h 588795"/>
              <a:gd name="connsiteX2" fmla="*/ 1325693 w 4706478"/>
              <a:gd name="connsiteY2" fmla="*/ 379684 h 588795"/>
              <a:gd name="connsiteX3" fmla="*/ 1890659 w 4706478"/>
              <a:gd name="connsiteY3" fmla="*/ 588795 h 588795"/>
              <a:gd name="connsiteX4" fmla="*/ 2453229 w 4706478"/>
              <a:gd name="connsiteY4" fmla="*/ 470246 h 588795"/>
              <a:gd name="connsiteX5" fmla="*/ 2982837 w 4706478"/>
              <a:gd name="connsiteY5" fmla="*/ 529078 h 588795"/>
              <a:gd name="connsiteX6" fmla="*/ 3519330 w 4706478"/>
              <a:gd name="connsiteY6" fmla="*/ 274674 h 588795"/>
              <a:gd name="connsiteX7" fmla="*/ 4048534 w 4706478"/>
              <a:gd name="connsiteY7" fmla="*/ 0 h 588795"/>
              <a:gd name="connsiteX8" fmla="*/ 4706478 w 4706478"/>
              <a:gd name="connsiteY8" fmla="*/ 149433 h 588795"/>
              <a:gd name="connsiteX0" fmla="*/ 0 w 4706478"/>
              <a:gd name="connsiteY0" fmla="*/ 243449 h 588795"/>
              <a:gd name="connsiteX1" fmla="*/ 572972 w 4706478"/>
              <a:gd name="connsiteY1" fmla="*/ 563672 h 588795"/>
              <a:gd name="connsiteX2" fmla="*/ 1325693 w 4706478"/>
              <a:gd name="connsiteY2" fmla="*/ 162080 h 588795"/>
              <a:gd name="connsiteX3" fmla="*/ 1890659 w 4706478"/>
              <a:gd name="connsiteY3" fmla="*/ 588795 h 588795"/>
              <a:gd name="connsiteX4" fmla="*/ 2453229 w 4706478"/>
              <a:gd name="connsiteY4" fmla="*/ 470246 h 588795"/>
              <a:gd name="connsiteX5" fmla="*/ 2982837 w 4706478"/>
              <a:gd name="connsiteY5" fmla="*/ 529078 h 588795"/>
              <a:gd name="connsiteX6" fmla="*/ 3519330 w 4706478"/>
              <a:gd name="connsiteY6" fmla="*/ 274674 h 588795"/>
              <a:gd name="connsiteX7" fmla="*/ 4048534 w 4706478"/>
              <a:gd name="connsiteY7" fmla="*/ 0 h 588795"/>
              <a:gd name="connsiteX8" fmla="*/ 4706478 w 4706478"/>
              <a:gd name="connsiteY8" fmla="*/ 149433 h 588795"/>
              <a:gd name="connsiteX0" fmla="*/ 0 w 4706478"/>
              <a:gd name="connsiteY0" fmla="*/ 243449 h 563672"/>
              <a:gd name="connsiteX1" fmla="*/ 572972 w 4706478"/>
              <a:gd name="connsiteY1" fmla="*/ 563672 h 563672"/>
              <a:gd name="connsiteX2" fmla="*/ 1325693 w 4706478"/>
              <a:gd name="connsiteY2" fmla="*/ 162080 h 563672"/>
              <a:gd name="connsiteX3" fmla="*/ 1938260 w 4706478"/>
              <a:gd name="connsiteY3" fmla="*/ 85584 h 563672"/>
              <a:gd name="connsiteX4" fmla="*/ 2453229 w 4706478"/>
              <a:gd name="connsiteY4" fmla="*/ 470246 h 563672"/>
              <a:gd name="connsiteX5" fmla="*/ 2982837 w 4706478"/>
              <a:gd name="connsiteY5" fmla="*/ 529078 h 563672"/>
              <a:gd name="connsiteX6" fmla="*/ 3519330 w 4706478"/>
              <a:gd name="connsiteY6" fmla="*/ 274674 h 563672"/>
              <a:gd name="connsiteX7" fmla="*/ 4048534 w 4706478"/>
              <a:gd name="connsiteY7" fmla="*/ 0 h 563672"/>
              <a:gd name="connsiteX8" fmla="*/ 4706478 w 4706478"/>
              <a:gd name="connsiteY8" fmla="*/ 149433 h 563672"/>
              <a:gd name="connsiteX0" fmla="*/ 0 w 4706478"/>
              <a:gd name="connsiteY0" fmla="*/ 249213 h 569436"/>
              <a:gd name="connsiteX1" fmla="*/ 572972 w 4706478"/>
              <a:gd name="connsiteY1" fmla="*/ 569436 h 569436"/>
              <a:gd name="connsiteX2" fmla="*/ 1325693 w 4706478"/>
              <a:gd name="connsiteY2" fmla="*/ 167844 h 569436"/>
              <a:gd name="connsiteX3" fmla="*/ 1938260 w 4706478"/>
              <a:gd name="connsiteY3" fmla="*/ 91348 h 569436"/>
              <a:gd name="connsiteX4" fmla="*/ 2460029 w 4706478"/>
              <a:gd name="connsiteY4" fmla="*/ 0 h 569436"/>
              <a:gd name="connsiteX5" fmla="*/ 2982837 w 4706478"/>
              <a:gd name="connsiteY5" fmla="*/ 534842 h 569436"/>
              <a:gd name="connsiteX6" fmla="*/ 3519330 w 4706478"/>
              <a:gd name="connsiteY6" fmla="*/ 280438 h 569436"/>
              <a:gd name="connsiteX7" fmla="*/ 4048534 w 4706478"/>
              <a:gd name="connsiteY7" fmla="*/ 5764 h 569436"/>
              <a:gd name="connsiteX8" fmla="*/ 4706478 w 4706478"/>
              <a:gd name="connsiteY8" fmla="*/ 155197 h 569436"/>
              <a:gd name="connsiteX0" fmla="*/ 0 w 4706478"/>
              <a:gd name="connsiteY0" fmla="*/ 249213 h 569436"/>
              <a:gd name="connsiteX1" fmla="*/ 572972 w 4706478"/>
              <a:gd name="connsiteY1" fmla="*/ 569436 h 569436"/>
              <a:gd name="connsiteX2" fmla="*/ 1325693 w 4706478"/>
              <a:gd name="connsiteY2" fmla="*/ 167844 h 569436"/>
              <a:gd name="connsiteX3" fmla="*/ 1938260 w 4706478"/>
              <a:gd name="connsiteY3" fmla="*/ 91348 h 569436"/>
              <a:gd name="connsiteX4" fmla="*/ 2460029 w 4706478"/>
              <a:gd name="connsiteY4" fmla="*/ 0 h 569436"/>
              <a:gd name="connsiteX5" fmla="*/ 2989637 w 4706478"/>
              <a:gd name="connsiteY5" fmla="*/ 188035 h 569436"/>
              <a:gd name="connsiteX6" fmla="*/ 3519330 w 4706478"/>
              <a:gd name="connsiteY6" fmla="*/ 280438 h 569436"/>
              <a:gd name="connsiteX7" fmla="*/ 4048534 w 4706478"/>
              <a:gd name="connsiteY7" fmla="*/ 5764 h 569436"/>
              <a:gd name="connsiteX8" fmla="*/ 4706478 w 4706478"/>
              <a:gd name="connsiteY8" fmla="*/ 155197 h 569436"/>
              <a:gd name="connsiteX0" fmla="*/ 0 w 4706478"/>
              <a:gd name="connsiteY0" fmla="*/ 249213 h 579644"/>
              <a:gd name="connsiteX1" fmla="*/ 572972 w 4706478"/>
              <a:gd name="connsiteY1" fmla="*/ 569436 h 579644"/>
              <a:gd name="connsiteX2" fmla="*/ 1325693 w 4706478"/>
              <a:gd name="connsiteY2" fmla="*/ 167844 h 579644"/>
              <a:gd name="connsiteX3" fmla="*/ 1938260 w 4706478"/>
              <a:gd name="connsiteY3" fmla="*/ 91348 h 579644"/>
              <a:gd name="connsiteX4" fmla="*/ 2460029 w 4706478"/>
              <a:gd name="connsiteY4" fmla="*/ 0 h 579644"/>
              <a:gd name="connsiteX5" fmla="*/ 2989637 w 4706478"/>
              <a:gd name="connsiteY5" fmla="*/ 188035 h 579644"/>
              <a:gd name="connsiteX6" fmla="*/ 3505730 w 4706478"/>
              <a:gd name="connsiteY6" fmla="*/ 579644 h 579644"/>
              <a:gd name="connsiteX7" fmla="*/ 4048534 w 4706478"/>
              <a:gd name="connsiteY7" fmla="*/ 5764 h 579644"/>
              <a:gd name="connsiteX8" fmla="*/ 4706478 w 4706478"/>
              <a:gd name="connsiteY8" fmla="*/ 155197 h 579644"/>
              <a:gd name="connsiteX0" fmla="*/ 0 w 4706478"/>
              <a:gd name="connsiteY0" fmla="*/ 249213 h 579644"/>
              <a:gd name="connsiteX1" fmla="*/ 572972 w 4706478"/>
              <a:gd name="connsiteY1" fmla="*/ 569436 h 579644"/>
              <a:gd name="connsiteX2" fmla="*/ 1325693 w 4706478"/>
              <a:gd name="connsiteY2" fmla="*/ 167844 h 579644"/>
              <a:gd name="connsiteX3" fmla="*/ 1938260 w 4706478"/>
              <a:gd name="connsiteY3" fmla="*/ 91348 h 579644"/>
              <a:gd name="connsiteX4" fmla="*/ 2460029 w 4706478"/>
              <a:gd name="connsiteY4" fmla="*/ 0 h 579644"/>
              <a:gd name="connsiteX5" fmla="*/ 2989637 w 4706478"/>
              <a:gd name="connsiteY5" fmla="*/ 188035 h 579644"/>
              <a:gd name="connsiteX6" fmla="*/ 3505730 w 4706478"/>
              <a:gd name="connsiteY6" fmla="*/ 579644 h 579644"/>
              <a:gd name="connsiteX7" fmla="*/ 4021333 w 4706478"/>
              <a:gd name="connsiteY7" fmla="*/ 413773 h 579644"/>
              <a:gd name="connsiteX8" fmla="*/ 4706478 w 4706478"/>
              <a:gd name="connsiteY8" fmla="*/ 155197 h 579644"/>
              <a:gd name="connsiteX0" fmla="*/ 0 w 4577274"/>
              <a:gd name="connsiteY0" fmla="*/ 249213 h 579644"/>
              <a:gd name="connsiteX1" fmla="*/ 572972 w 4577274"/>
              <a:gd name="connsiteY1" fmla="*/ 569436 h 579644"/>
              <a:gd name="connsiteX2" fmla="*/ 1325693 w 4577274"/>
              <a:gd name="connsiteY2" fmla="*/ 167844 h 579644"/>
              <a:gd name="connsiteX3" fmla="*/ 1938260 w 4577274"/>
              <a:gd name="connsiteY3" fmla="*/ 91348 h 579644"/>
              <a:gd name="connsiteX4" fmla="*/ 2460029 w 4577274"/>
              <a:gd name="connsiteY4" fmla="*/ 0 h 579644"/>
              <a:gd name="connsiteX5" fmla="*/ 2989637 w 4577274"/>
              <a:gd name="connsiteY5" fmla="*/ 188035 h 579644"/>
              <a:gd name="connsiteX6" fmla="*/ 3505730 w 4577274"/>
              <a:gd name="connsiteY6" fmla="*/ 579644 h 579644"/>
              <a:gd name="connsiteX7" fmla="*/ 4021333 w 4577274"/>
              <a:gd name="connsiteY7" fmla="*/ 413773 h 579644"/>
              <a:gd name="connsiteX8" fmla="*/ 4577274 w 4577274"/>
              <a:gd name="connsiteY8" fmla="*/ 46395 h 579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77274" h="579644">
                <a:moveTo>
                  <a:pt x="0" y="249213"/>
                </a:moveTo>
                <a:lnTo>
                  <a:pt x="572972" y="569436"/>
                </a:lnTo>
                <a:lnTo>
                  <a:pt x="1325693" y="167844"/>
                </a:lnTo>
                <a:lnTo>
                  <a:pt x="1938260" y="91348"/>
                </a:lnTo>
                <a:lnTo>
                  <a:pt x="2460029" y="0"/>
                </a:lnTo>
                <a:lnTo>
                  <a:pt x="2989637" y="188035"/>
                </a:lnTo>
                <a:lnTo>
                  <a:pt x="3505730" y="579644"/>
                </a:lnTo>
                <a:lnTo>
                  <a:pt x="4021333" y="413773"/>
                </a:lnTo>
                <a:lnTo>
                  <a:pt x="4577274" y="46395"/>
                </a:lnTo>
              </a:path>
            </a:pathLst>
          </a:custGeom>
          <a:ln w="12700"/>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42" name="BlokTextu 41"/>
          <p:cNvSpPr txBox="1"/>
          <p:nvPr/>
        </p:nvSpPr>
        <p:spPr>
          <a:xfrm>
            <a:off x="6952288" y="4747115"/>
            <a:ext cx="1528367"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Micromirrors</a:t>
            </a:r>
          </a:p>
        </p:txBody>
      </p:sp>
      <p:sp>
        <p:nvSpPr>
          <p:cNvPr id="46" name="Obdĺžnik 45"/>
          <p:cNvSpPr/>
          <p:nvPr/>
        </p:nvSpPr>
        <p:spPr>
          <a:xfrm>
            <a:off x="2649083" y="5439631"/>
            <a:ext cx="232694" cy="176169"/>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7" name="Obdĺžnik 46"/>
          <p:cNvSpPr/>
          <p:nvPr/>
        </p:nvSpPr>
        <p:spPr>
          <a:xfrm>
            <a:off x="5828396" y="3786038"/>
            <a:ext cx="3744287" cy="1355842"/>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pic>
        <p:nvPicPr>
          <p:cNvPr id="20" name="Obrázok 7">
            <a:extLst>
              <a:ext uri="{FF2B5EF4-FFF2-40B4-BE49-F238E27FC236}">
                <a16:creationId xmlns:a16="http://schemas.microsoft.com/office/drawing/2014/main" id="{87C68546-53DB-4BB6-9A63-433A61D36DD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079877">
            <a:off x="3703089" y="1442674"/>
            <a:ext cx="661835" cy="845441"/>
          </a:xfrm>
          <a:prstGeom prst="rect">
            <a:avLst/>
          </a:prstGeom>
        </p:spPr>
      </p:pic>
    </p:spTree>
    <p:extLst>
      <p:ext uri="{BB962C8B-B14F-4D97-AF65-F5344CB8AC3E}">
        <p14:creationId xmlns:p14="http://schemas.microsoft.com/office/powerpoint/2010/main" val="177156276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Ideal Screen Luminance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13</a:t>
            </a:fld>
            <a:endParaRPr lang="en-US"/>
          </a:p>
        </p:txBody>
      </p:sp>
      <p:cxnSp>
        <p:nvCxnSpPr>
          <p:cNvPr id="22" name="Rovná spojnica 21"/>
          <p:cNvCxnSpPr/>
          <p:nvPr/>
        </p:nvCxnSpPr>
        <p:spPr>
          <a:xfrm flipV="1">
            <a:off x="669930" y="5520771"/>
            <a:ext cx="3960793" cy="6945"/>
          </a:xfrm>
          <a:prstGeom prst="line">
            <a:avLst/>
          </a:prstGeom>
          <a:ln w="12700"/>
        </p:spPr>
        <p:style>
          <a:lnRef idx="1">
            <a:schemeClr val="dk1"/>
          </a:lnRef>
          <a:fillRef idx="0">
            <a:schemeClr val="dk1"/>
          </a:fillRef>
          <a:effectRef idx="0">
            <a:schemeClr val="dk1"/>
          </a:effectRef>
          <a:fontRef idx="minor">
            <a:schemeClr val="tx1"/>
          </a:fontRef>
        </p:style>
      </p:cxnSp>
      <p:pic>
        <p:nvPicPr>
          <p:cNvPr id="26" name="Obrázok 2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5691" y="1833520"/>
            <a:ext cx="555772" cy="954788"/>
          </a:xfrm>
          <a:prstGeom prst="rect">
            <a:avLst/>
          </a:prstGeom>
        </p:spPr>
      </p:pic>
      <p:sp>
        <p:nvSpPr>
          <p:cNvPr id="27" name="BlokTextu 26"/>
          <p:cNvSpPr txBox="1"/>
          <p:nvPr/>
        </p:nvSpPr>
        <p:spPr>
          <a:xfrm>
            <a:off x="2203633" y="5615761"/>
            <a:ext cx="893386"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grpSp>
        <p:nvGrpSpPr>
          <p:cNvPr id="16" name="Skupina 15"/>
          <p:cNvGrpSpPr/>
          <p:nvPr/>
        </p:nvGrpSpPr>
        <p:grpSpPr>
          <a:xfrm>
            <a:off x="269432" y="4744602"/>
            <a:ext cx="4384724" cy="783113"/>
            <a:chOff x="269432" y="4744602"/>
            <a:chExt cx="4384724" cy="783113"/>
          </a:xfrm>
        </p:grpSpPr>
        <p:pic>
          <p:nvPicPr>
            <p:cNvPr id="3" name="Obrázok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9432" y="4744602"/>
              <a:ext cx="914399" cy="783113"/>
            </a:xfrm>
            <a:prstGeom prst="rect">
              <a:avLst/>
            </a:prstGeom>
          </p:spPr>
        </p:pic>
        <p:pic>
          <p:nvPicPr>
            <p:cNvPr id="6" name="Obrázok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96685" y="4747895"/>
              <a:ext cx="773783" cy="777072"/>
            </a:xfrm>
            <a:prstGeom prst="rect">
              <a:avLst/>
            </a:prstGeom>
          </p:spPr>
        </p:pic>
        <p:pic>
          <p:nvPicPr>
            <p:cNvPr id="32" name="Obrázok 3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886164" y="4751695"/>
              <a:ext cx="767992" cy="771257"/>
            </a:xfrm>
            <a:prstGeom prst="rect">
              <a:avLst/>
            </a:prstGeom>
          </p:spPr>
        </p:pic>
      </p:grpSp>
      <p:sp>
        <p:nvSpPr>
          <p:cNvPr id="33" name="BlokTextu 32"/>
          <p:cNvSpPr txBox="1"/>
          <p:nvPr/>
        </p:nvSpPr>
        <p:spPr>
          <a:xfrm rot="16200000">
            <a:off x="-304420" y="4416052"/>
            <a:ext cx="1326004"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Luminance</a:t>
            </a:r>
          </a:p>
        </p:txBody>
      </p:sp>
      <p:sp>
        <p:nvSpPr>
          <p:cNvPr id="45" name="Zástupný objekt pre obsah 2"/>
          <p:cNvSpPr>
            <a:spLocks noGrp="1"/>
          </p:cNvSpPr>
          <p:nvPr>
            <p:ph idx="1"/>
          </p:nvPr>
        </p:nvSpPr>
        <p:spPr>
          <a:xfrm>
            <a:off x="5187222" y="1219200"/>
            <a:ext cx="6166578" cy="4957763"/>
          </a:xfrm>
        </p:spPr>
        <p:txBody>
          <a:bodyPr>
            <a:normAutofit/>
          </a:bodyPr>
          <a:lstStyle/>
          <a:p>
            <a:r>
              <a:rPr lang="en-US" dirty="0"/>
              <a:t>Uniform luminance</a:t>
            </a:r>
          </a:p>
          <a:p>
            <a:r>
              <a:rPr lang="en-US" dirty="0"/>
              <a:t>Spatially-varying reflectance</a:t>
            </a:r>
          </a:p>
          <a:p>
            <a:pPr marL="0" indent="0">
              <a:buNone/>
            </a:pPr>
            <a:endParaRPr lang="en-US" dirty="0"/>
          </a:p>
        </p:txBody>
      </p:sp>
      <p:pic>
        <p:nvPicPr>
          <p:cNvPr id="21" name="Obrázok 2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841" y="1833520"/>
            <a:ext cx="555772" cy="954788"/>
          </a:xfrm>
          <a:prstGeom prst="rect">
            <a:avLst/>
          </a:prstGeom>
        </p:spPr>
      </p:pic>
      <p:sp>
        <p:nvSpPr>
          <p:cNvPr id="30" name="Voľný tvar: tvar 29"/>
          <p:cNvSpPr/>
          <p:nvPr/>
        </p:nvSpPr>
        <p:spPr>
          <a:xfrm>
            <a:off x="6076425" y="4231464"/>
            <a:ext cx="3362849" cy="318671"/>
          </a:xfrm>
          <a:custGeom>
            <a:avLst/>
            <a:gdLst>
              <a:gd name="connsiteX0" fmla="*/ 0 w 4815281"/>
              <a:gd name="connsiteY0" fmla="*/ 260059 h 763398"/>
              <a:gd name="connsiteX1" fmla="*/ 679508 w 4815281"/>
              <a:gd name="connsiteY1" fmla="*/ 0 h 763398"/>
              <a:gd name="connsiteX2" fmla="*/ 1350627 w 4815281"/>
              <a:gd name="connsiteY2" fmla="*/ 285226 h 763398"/>
              <a:gd name="connsiteX3" fmla="*/ 1736521 w 4815281"/>
              <a:gd name="connsiteY3" fmla="*/ 755009 h 763398"/>
              <a:gd name="connsiteX4" fmla="*/ 2516697 w 4815281"/>
              <a:gd name="connsiteY4" fmla="*/ 763398 h 763398"/>
              <a:gd name="connsiteX5" fmla="*/ 2919369 w 4815281"/>
              <a:gd name="connsiteY5" fmla="*/ 343949 h 763398"/>
              <a:gd name="connsiteX6" fmla="*/ 3657600 w 4815281"/>
              <a:gd name="connsiteY6" fmla="*/ 41945 h 763398"/>
              <a:gd name="connsiteX7" fmla="*/ 4261607 w 4815281"/>
              <a:gd name="connsiteY7" fmla="*/ 243281 h 763398"/>
              <a:gd name="connsiteX8" fmla="*/ 4815281 w 4815281"/>
              <a:gd name="connsiteY8" fmla="*/ 469784 h 763398"/>
              <a:gd name="connsiteX0" fmla="*/ 0 w 4815281"/>
              <a:gd name="connsiteY0" fmla="*/ 218114 h 721453"/>
              <a:gd name="connsiteX1" fmla="*/ 661374 w 4815281"/>
              <a:gd name="connsiteY1" fmla="*/ 429534 h 721453"/>
              <a:gd name="connsiteX2" fmla="*/ 1350627 w 4815281"/>
              <a:gd name="connsiteY2" fmla="*/ 243281 h 721453"/>
              <a:gd name="connsiteX3" fmla="*/ 1736521 w 4815281"/>
              <a:gd name="connsiteY3" fmla="*/ 713064 h 721453"/>
              <a:gd name="connsiteX4" fmla="*/ 2516697 w 4815281"/>
              <a:gd name="connsiteY4" fmla="*/ 721453 h 721453"/>
              <a:gd name="connsiteX5" fmla="*/ 2919369 w 4815281"/>
              <a:gd name="connsiteY5" fmla="*/ 302004 h 721453"/>
              <a:gd name="connsiteX6" fmla="*/ 3657600 w 4815281"/>
              <a:gd name="connsiteY6" fmla="*/ 0 h 721453"/>
              <a:gd name="connsiteX7" fmla="*/ 4261607 w 4815281"/>
              <a:gd name="connsiteY7" fmla="*/ 201336 h 721453"/>
              <a:gd name="connsiteX8" fmla="*/ 4815281 w 4815281"/>
              <a:gd name="connsiteY8" fmla="*/ 427839 h 721453"/>
              <a:gd name="connsiteX0" fmla="*/ 0 w 4815281"/>
              <a:gd name="connsiteY0" fmla="*/ 218114 h 721453"/>
              <a:gd name="connsiteX1" fmla="*/ 661374 w 4815281"/>
              <a:gd name="connsiteY1" fmla="*/ 429534 h 721453"/>
              <a:gd name="connsiteX2" fmla="*/ 1373294 w 4815281"/>
              <a:gd name="connsiteY2" fmla="*/ 238748 h 721453"/>
              <a:gd name="connsiteX3" fmla="*/ 1736521 w 4815281"/>
              <a:gd name="connsiteY3" fmla="*/ 713064 h 721453"/>
              <a:gd name="connsiteX4" fmla="*/ 2516697 w 4815281"/>
              <a:gd name="connsiteY4" fmla="*/ 721453 h 721453"/>
              <a:gd name="connsiteX5" fmla="*/ 2919369 w 4815281"/>
              <a:gd name="connsiteY5" fmla="*/ 302004 h 721453"/>
              <a:gd name="connsiteX6" fmla="*/ 3657600 w 4815281"/>
              <a:gd name="connsiteY6" fmla="*/ 0 h 721453"/>
              <a:gd name="connsiteX7" fmla="*/ 4261607 w 4815281"/>
              <a:gd name="connsiteY7" fmla="*/ 201336 h 721453"/>
              <a:gd name="connsiteX8" fmla="*/ 4815281 w 4815281"/>
              <a:gd name="connsiteY8" fmla="*/ 427839 h 721453"/>
              <a:gd name="connsiteX0" fmla="*/ 0 w 4815281"/>
              <a:gd name="connsiteY0" fmla="*/ 218114 h 721453"/>
              <a:gd name="connsiteX1" fmla="*/ 661374 w 4815281"/>
              <a:gd name="connsiteY1" fmla="*/ 429534 h 721453"/>
              <a:gd name="connsiteX2" fmla="*/ 1373294 w 4815281"/>
              <a:gd name="connsiteY2" fmla="*/ 238748 h 721453"/>
              <a:gd name="connsiteX3" fmla="*/ 1890659 w 4815281"/>
              <a:gd name="connsiteY3" fmla="*/ 563460 h 721453"/>
              <a:gd name="connsiteX4" fmla="*/ 2516697 w 4815281"/>
              <a:gd name="connsiteY4" fmla="*/ 721453 h 721453"/>
              <a:gd name="connsiteX5" fmla="*/ 2919369 w 4815281"/>
              <a:gd name="connsiteY5" fmla="*/ 302004 h 721453"/>
              <a:gd name="connsiteX6" fmla="*/ 3657600 w 4815281"/>
              <a:gd name="connsiteY6" fmla="*/ 0 h 721453"/>
              <a:gd name="connsiteX7" fmla="*/ 4261607 w 4815281"/>
              <a:gd name="connsiteY7" fmla="*/ 201336 h 721453"/>
              <a:gd name="connsiteX8" fmla="*/ 4815281 w 4815281"/>
              <a:gd name="connsiteY8" fmla="*/ 427839 h 721453"/>
              <a:gd name="connsiteX0" fmla="*/ 0 w 4815281"/>
              <a:gd name="connsiteY0" fmla="*/ 218114 h 563460"/>
              <a:gd name="connsiteX1" fmla="*/ 661374 w 4815281"/>
              <a:gd name="connsiteY1" fmla="*/ 429534 h 563460"/>
              <a:gd name="connsiteX2" fmla="*/ 1373294 w 4815281"/>
              <a:gd name="connsiteY2" fmla="*/ 238748 h 563460"/>
              <a:gd name="connsiteX3" fmla="*/ 1890659 w 4815281"/>
              <a:gd name="connsiteY3" fmla="*/ 563460 h 563460"/>
              <a:gd name="connsiteX4" fmla="*/ 2358027 w 4815281"/>
              <a:gd name="connsiteY4" fmla="*/ 213706 h 563460"/>
              <a:gd name="connsiteX5" fmla="*/ 2919369 w 4815281"/>
              <a:gd name="connsiteY5" fmla="*/ 302004 h 563460"/>
              <a:gd name="connsiteX6" fmla="*/ 3657600 w 4815281"/>
              <a:gd name="connsiteY6" fmla="*/ 0 h 563460"/>
              <a:gd name="connsiteX7" fmla="*/ 4261607 w 4815281"/>
              <a:gd name="connsiteY7" fmla="*/ 201336 h 563460"/>
              <a:gd name="connsiteX8" fmla="*/ 4815281 w 4815281"/>
              <a:gd name="connsiteY8" fmla="*/ 427839 h 563460"/>
              <a:gd name="connsiteX0" fmla="*/ 0 w 4815281"/>
              <a:gd name="connsiteY0" fmla="*/ 218114 h 563460"/>
              <a:gd name="connsiteX1" fmla="*/ 661374 w 4815281"/>
              <a:gd name="connsiteY1" fmla="*/ 429534 h 563460"/>
              <a:gd name="connsiteX2" fmla="*/ 1373294 w 4815281"/>
              <a:gd name="connsiteY2" fmla="*/ 238748 h 563460"/>
              <a:gd name="connsiteX3" fmla="*/ 1890659 w 4815281"/>
              <a:gd name="connsiteY3" fmla="*/ 563460 h 563460"/>
              <a:gd name="connsiteX4" fmla="*/ 2358027 w 4815281"/>
              <a:gd name="connsiteY4" fmla="*/ 213706 h 563460"/>
              <a:gd name="connsiteX5" fmla="*/ 2982837 w 4815281"/>
              <a:gd name="connsiteY5" fmla="*/ 551343 h 563460"/>
              <a:gd name="connsiteX6" fmla="*/ 3657600 w 4815281"/>
              <a:gd name="connsiteY6" fmla="*/ 0 h 563460"/>
              <a:gd name="connsiteX7" fmla="*/ 4261607 w 4815281"/>
              <a:gd name="connsiteY7" fmla="*/ 201336 h 563460"/>
              <a:gd name="connsiteX8" fmla="*/ 4815281 w 4815281"/>
              <a:gd name="connsiteY8" fmla="*/ 427839 h 563460"/>
              <a:gd name="connsiteX0" fmla="*/ 0 w 4815281"/>
              <a:gd name="connsiteY0" fmla="*/ 16777 h 362123"/>
              <a:gd name="connsiteX1" fmla="*/ 661374 w 4815281"/>
              <a:gd name="connsiteY1" fmla="*/ 228197 h 362123"/>
              <a:gd name="connsiteX2" fmla="*/ 1373294 w 4815281"/>
              <a:gd name="connsiteY2" fmla="*/ 37411 h 362123"/>
              <a:gd name="connsiteX3" fmla="*/ 1890659 w 4815281"/>
              <a:gd name="connsiteY3" fmla="*/ 362123 h 362123"/>
              <a:gd name="connsiteX4" fmla="*/ 2358027 w 4815281"/>
              <a:gd name="connsiteY4" fmla="*/ 12369 h 362123"/>
              <a:gd name="connsiteX5" fmla="*/ 2982837 w 4815281"/>
              <a:gd name="connsiteY5" fmla="*/ 350006 h 362123"/>
              <a:gd name="connsiteX6" fmla="*/ 3739202 w 4815281"/>
              <a:gd name="connsiteY6" fmla="*/ 20802 h 362123"/>
              <a:gd name="connsiteX7" fmla="*/ 4261607 w 4815281"/>
              <a:gd name="connsiteY7" fmla="*/ -1 h 362123"/>
              <a:gd name="connsiteX8" fmla="*/ 4815281 w 4815281"/>
              <a:gd name="connsiteY8" fmla="*/ 226502 h 362123"/>
              <a:gd name="connsiteX0" fmla="*/ 0 w 4815281"/>
              <a:gd name="connsiteY0" fmla="*/ 4407 h 349753"/>
              <a:gd name="connsiteX1" fmla="*/ 661374 w 4815281"/>
              <a:gd name="connsiteY1" fmla="*/ 215827 h 349753"/>
              <a:gd name="connsiteX2" fmla="*/ 1373294 w 4815281"/>
              <a:gd name="connsiteY2" fmla="*/ 25041 h 349753"/>
              <a:gd name="connsiteX3" fmla="*/ 1890659 w 4815281"/>
              <a:gd name="connsiteY3" fmla="*/ 349753 h 349753"/>
              <a:gd name="connsiteX4" fmla="*/ 2358027 w 4815281"/>
              <a:gd name="connsiteY4" fmla="*/ -1 h 349753"/>
              <a:gd name="connsiteX5" fmla="*/ 2982837 w 4815281"/>
              <a:gd name="connsiteY5" fmla="*/ 337636 h 349753"/>
              <a:gd name="connsiteX6" fmla="*/ 3739202 w 4815281"/>
              <a:gd name="connsiteY6" fmla="*/ 8432 h 349753"/>
              <a:gd name="connsiteX7" fmla="*/ 4252540 w 4815281"/>
              <a:gd name="connsiteY7" fmla="*/ 336704 h 349753"/>
              <a:gd name="connsiteX8" fmla="*/ 4815281 w 4815281"/>
              <a:gd name="connsiteY8" fmla="*/ 214132 h 349753"/>
              <a:gd name="connsiteX0" fmla="*/ 0 w 4801681"/>
              <a:gd name="connsiteY0" fmla="*/ 4408 h 349754"/>
              <a:gd name="connsiteX1" fmla="*/ 661374 w 4801681"/>
              <a:gd name="connsiteY1" fmla="*/ 215828 h 349754"/>
              <a:gd name="connsiteX2" fmla="*/ 1373294 w 4801681"/>
              <a:gd name="connsiteY2" fmla="*/ 25042 h 349754"/>
              <a:gd name="connsiteX3" fmla="*/ 1890659 w 4801681"/>
              <a:gd name="connsiteY3" fmla="*/ 349754 h 349754"/>
              <a:gd name="connsiteX4" fmla="*/ 2358027 w 4801681"/>
              <a:gd name="connsiteY4" fmla="*/ 0 h 349754"/>
              <a:gd name="connsiteX5" fmla="*/ 2982837 w 4801681"/>
              <a:gd name="connsiteY5" fmla="*/ 337637 h 349754"/>
              <a:gd name="connsiteX6" fmla="*/ 3739202 w 4801681"/>
              <a:gd name="connsiteY6" fmla="*/ 8433 h 349754"/>
              <a:gd name="connsiteX7" fmla="*/ 4252540 w 4801681"/>
              <a:gd name="connsiteY7" fmla="*/ 336705 h 349754"/>
              <a:gd name="connsiteX8" fmla="*/ 4801681 w 4801681"/>
              <a:gd name="connsiteY8" fmla="*/ 141598 h 349754"/>
              <a:gd name="connsiteX0" fmla="*/ 0 w 4801681"/>
              <a:gd name="connsiteY0" fmla="*/ 80246 h 425592"/>
              <a:gd name="connsiteX1" fmla="*/ 661374 w 4801681"/>
              <a:gd name="connsiteY1" fmla="*/ 291666 h 425592"/>
              <a:gd name="connsiteX2" fmla="*/ 1373294 w 4801681"/>
              <a:gd name="connsiteY2" fmla="*/ 100880 h 425592"/>
              <a:gd name="connsiteX3" fmla="*/ 1890659 w 4801681"/>
              <a:gd name="connsiteY3" fmla="*/ 425592 h 425592"/>
              <a:gd name="connsiteX4" fmla="*/ 2358027 w 4801681"/>
              <a:gd name="connsiteY4" fmla="*/ 75838 h 425592"/>
              <a:gd name="connsiteX5" fmla="*/ 2982837 w 4801681"/>
              <a:gd name="connsiteY5" fmla="*/ 413475 h 425592"/>
              <a:gd name="connsiteX6" fmla="*/ 3739202 w 4801681"/>
              <a:gd name="connsiteY6" fmla="*/ 84271 h 425592"/>
              <a:gd name="connsiteX7" fmla="*/ 4211739 w 4801681"/>
              <a:gd name="connsiteY7" fmla="*/ 0 h 425592"/>
              <a:gd name="connsiteX8" fmla="*/ 4801681 w 4801681"/>
              <a:gd name="connsiteY8" fmla="*/ 217436 h 425592"/>
              <a:gd name="connsiteX0" fmla="*/ 0 w 4801681"/>
              <a:gd name="connsiteY0" fmla="*/ 80246 h 425592"/>
              <a:gd name="connsiteX1" fmla="*/ 661374 w 4801681"/>
              <a:gd name="connsiteY1" fmla="*/ 291666 h 425592"/>
              <a:gd name="connsiteX2" fmla="*/ 1373294 w 4801681"/>
              <a:gd name="connsiteY2" fmla="*/ 100880 h 425592"/>
              <a:gd name="connsiteX3" fmla="*/ 1890659 w 4801681"/>
              <a:gd name="connsiteY3" fmla="*/ 425592 h 425592"/>
              <a:gd name="connsiteX4" fmla="*/ 2358027 w 4801681"/>
              <a:gd name="connsiteY4" fmla="*/ 75838 h 425592"/>
              <a:gd name="connsiteX5" fmla="*/ 2982837 w 4801681"/>
              <a:gd name="connsiteY5" fmla="*/ 413475 h 425592"/>
              <a:gd name="connsiteX6" fmla="*/ 3702935 w 4801681"/>
              <a:gd name="connsiteY6" fmla="*/ 274675 h 425592"/>
              <a:gd name="connsiteX7" fmla="*/ 4211739 w 4801681"/>
              <a:gd name="connsiteY7" fmla="*/ 0 h 425592"/>
              <a:gd name="connsiteX8" fmla="*/ 4801681 w 4801681"/>
              <a:gd name="connsiteY8" fmla="*/ 217436 h 425592"/>
              <a:gd name="connsiteX0" fmla="*/ 0 w 4801681"/>
              <a:gd name="connsiteY0" fmla="*/ 87786 h 433132"/>
              <a:gd name="connsiteX1" fmla="*/ 742976 w 4801681"/>
              <a:gd name="connsiteY1" fmla="*/ 0 h 433132"/>
              <a:gd name="connsiteX2" fmla="*/ 1373294 w 4801681"/>
              <a:gd name="connsiteY2" fmla="*/ 108420 h 433132"/>
              <a:gd name="connsiteX3" fmla="*/ 1890659 w 4801681"/>
              <a:gd name="connsiteY3" fmla="*/ 433132 h 433132"/>
              <a:gd name="connsiteX4" fmla="*/ 2358027 w 4801681"/>
              <a:gd name="connsiteY4" fmla="*/ 83378 h 433132"/>
              <a:gd name="connsiteX5" fmla="*/ 2982837 w 4801681"/>
              <a:gd name="connsiteY5" fmla="*/ 421015 h 433132"/>
              <a:gd name="connsiteX6" fmla="*/ 3702935 w 4801681"/>
              <a:gd name="connsiteY6" fmla="*/ 282215 h 433132"/>
              <a:gd name="connsiteX7" fmla="*/ 4211739 w 4801681"/>
              <a:gd name="connsiteY7" fmla="*/ 7540 h 433132"/>
              <a:gd name="connsiteX8" fmla="*/ 4801681 w 4801681"/>
              <a:gd name="connsiteY8" fmla="*/ 224976 h 433132"/>
              <a:gd name="connsiteX0" fmla="*/ 0 w 4801681"/>
              <a:gd name="connsiteY0" fmla="*/ 87786 h 433132"/>
              <a:gd name="connsiteX1" fmla="*/ 742976 w 4801681"/>
              <a:gd name="connsiteY1" fmla="*/ 0 h 433132"/>
              <a:gd name="connsiteX2" fmla="*/ 1373294 w 4801681"/>
              <a:gd name="connsiteY2" fmla="*/ 67619 h 433132"/>
              <a:gd name="connsiteX3" fmla="*/ 1890659 w 4801681"/>
              <a:gd name="connsiteY3" fmla="*/ 433132 h 433132"/>
              <a:gd name="connsiteX4" fmla="*/ 2358027 w 4801681"/>
              <a:gd name="connsiteY4" fmla="*/ 83378 h 433132"/>
              <a:gd name="connsiteX5" fmla="*/ 2982837 w 4801681"/>
              <a:gd name="connsiteY5" fmla="*/ 421015 h 433132"/>
              <a:gd name="connsiteX6" fmla="*/ 3702935 w 4801681"/>
              <a:gd name="connsiteY6" fmla="*/ 282215 h 433132"/>
              <a:gd name="connsiteX7" fmla="*/ 4211739 w 4801681"/>
              <a:gd name="connsiteY7" fmla="*/ 7540 h 433132"/>
              <a:gd name="connsiteX8" fmla="*/ 4801681 w 4801681"/>
              <a:gd name="connsiteY8" fmla="*/ 224976 h 433132"/>
              <a:gd name="connsiteX0" fmla="*/ 0 w 4801681"/>
              <a:gd name="connsiteY0" fmla="*/ 87786 h 433132"/>
              <a:gd name="connsiteX1" fmla="*/ 742976 w 4801681"/>
              <a:gd name="connsiteY1" fmla="*/ 0 h 433132"/>
              <a:gd name="connsiteX2" fmla="*/ 1373294 w 4801681"/>
              <a:gd name="connsiteY2" fmla="*/ 271623 h 433132"/>
              <a:gd name="connsiteX3" fmla="*/ 1890659 w 4801681"/>
              <a:gd name="connsiteY3" fmla="*/ 433132 h 433132"/>
              <a:gd name="connsiteX4" fmla="*/ 2358027 w 4801681"/>
              <a:gd name="connsiteY4" fmla="*/ 83378 h 433132"/>
              <a:gd name="connsiteX5" fmla="*/ 2982837 w 4801681"/>
              <a:gd name="connsiteY5" fmla="*/ 421015 h 433132"/>
              <a:gd name="connsiteX6" fmla="*/ 3702935 w 4801681"/>
              <a:gd name="connsiteY6" fmla="*/ 282215 h 433132"/>
              <a:gd name="connsiteX7" fmla="*/ 4211739 w 4801681"/>
              <a:gd name="connsiteY7" fmla="*/ 7540 h 433132"/>
              <a:gd name="connsiteX8" fmla="*/ 4801681 w 4801681"/>
              <a:gd name="connsiteY8" fmla="*/ 224976 h 433132"/>
              <a:gd name="connsiteX0" fmla="*/ 0 w 4801681"/>
              <a:gd name="connsiteY0" fmla="*/ 87786 h 421015"/>
              <a:gd name="connsiteX1" fmla="*/ 742976 w 4801681"/>
              <a:gd name="connsiteY1" fmla="*/ 0 h 421015"/>
              <a:gd name="connsiteX2" fmla="*/ 1373294 w 4801681"/>
              <a:gd name="connsiteY2" fmla="*/ 271623 h 421015"/>
              <a:gd name="connsiteX3" fmla="*/ 1938260 w 4801681"/>
              <a:gd name="connsiteY3" fmla="*/ 195128 h 421015"/>
              <a:gd name="connsiteX4" fmla="*/ 2358027 w 4801681"/>
              <a:gd name="connsiteY4" fmla="*/ 83378 h 421015"/>
              <a:gd name="connsiteX5" fmla="*/ 2982837 w 4801681"/>
              <a:gd name="connsiteY5" fmla="*/ 421015 h 421015"/>
              <a:gd name="connsiteX6" fmla="*/ 3702935 w 4801681"/>
              <a:gd name="connsiteY6" fmla="*/ 282215 h 421015"/>
              <a:gd name="connsiteX7" fmla="*/ 4211739 w 4801681"/>
              <a:gd name="connsiteY7" fmla="*/ 7540 h 421015"/>
              <a:gd name="connsiteX8" fmla="*/ 4801681 w 4801681"/>
              <a:gd name="connsiteY8" fmla="*/ 224976 h 421015"/>
              <a:gd name="connsiteX0" fmla="*/ 0 w 4801681"/>
              <a:gd name="connsiteY0" fmla="*/ 87786 h 421015"/>
              <a:gd name="connsiteX1" fmla="*/ 742976 w 4801681"/>
              <a:gd name="connsiteY1" fmla="*/ 0 h 421015"/>
              <a:gd name="connsiteX2" fmla="*/ 1373294 w 4801681"/>
              <a:gd name="connsiteY2" fmla="*/ 271623 h 421015"/>
              <a:gd name="connsiteX3" fmla="*/ 1938260 w 4801681"/>
              <a:gd name="connsiteY3" fmla="*/ 195128 h 421015"/>
              <a:gd name="connsiteX4" fmla="*/ 2398828 w 4801681"/>
              <a:gd name="connsiteY4" fmla="*/ 192180 h 421015"/>
              <a:gd name="connsiteX5" fmla="*/ 2982837 w 4801681"/>
              <a:gd name="connsiteY5" fmla="*/ 421015 h 421015"/>
              <a:gd name="connsiteX6" fmla="*/ 3702935 w 4801681"/>
              <a:gd name="connsiteY6" fmla="*/ 282215 h 421015"/>
              <a:gd name="connsiteX7" fmla="*/ 4211739 w 4801681"/>
              <a:gd name="connsiteY7" fmla="*/ 7540 h 421015"/>
              <a:gd name="connsiteX8" fmla="*/ 4801681 w 4801681"/>
              <a:gd name="connsiteY8" fmla="*/ 224976 h 421015"/>
              <a:gd name="connsiteX0" fmla="*/ 0 w 4801681"/>
              <a:gd name="connsiteY0" fmla="*/ 87786 h 455015"/>
              <a:gd name="connsiteX1" fmla="*/ 742976 w 4801681"/>
              <a:gd name="connsiteY1" fmla="*/ 0 h 455015"/>
              <a:gd name="connsiteX2" fmla="*/ 1373294 w 4801681"/>
              <a:gd name="connsiteY2" fmla="*/ 271623 h 455015"/>
              <a:gd name="connsiteX3" fmla="*/ 1938260 w 4801681"/>
              <a:gd name="connsiteY3" fmla="*/ 195128 h 455015"/>
              <a:gd name="connsiteX4" fmla="*/ 2398828 w 4801681"/>
              <a:gd name="connsiteY4" fmla="*/ 192180 h 455015"/>
              <a:gd name="connsiteX5" fmla="*/ 2928436 w 4801681"/>
              <a:gd name="connsiteY5" fmla="*/ 455015 h 455015"/>
              <a:gd name="connsiteX6" fmla="*/ 3702935 w 4801681"/>
              <a:gd name="connsiteY6" fmla="*/ 282215 h 455015"/>
              <a:gd name="connsiteX7" fmla="*/ 4211739 w 4801681"/>
              <a:gd name="connsiteY7" fmla="*/ 7540 h 455015"/>
              <a:gd name="connsiteX8" fmla="*/ 4801681 w 4801681"/>
              <a:gd name="connsiteY8" fmla="*/ 224976 h 455015"/>
              <a:gd name="connsiteX0" fmla="*/ 0 w 4801681"/>
              <a:gd name="connsiteY0" fmla="*/ 87786 h 455015"/>
              <a:gd name="connsiteX1" fmla="*/ 742976 w 4801681"/>
              <a:gd name="connsiteY1" fmla="*/ 0 h 455015"/>
              <a:gd name="connsiteX2" fmla="*/ 1373294 w 4801681"/>
              <a:gd name="connsiteY2" fmla="*/ 271623 h 455015"/>
              <a:gd name="connsiteX3" fmla="*/ 1938260 w 4801681"/>
              <a:gd name="connsiteY3" fmla="*/ 195128 h 455015"/>
              <a:gd name="connsiteX4" fmla="*/ 2398828 w 4801681"/>
              <a:gd name="connsiteY4" fmla="*/ 192180 h 455015"/>
              <a:gd name="connsiteX5" fmla="*/ 2928436 w 4801681"/>
              <a:gd name="connsiteY5" fmla="*/ 455015 h 455015"/>
              <a:gd name="connsiteX6" fmla="*/ 3709734 w 4801681"/>
              <a:gd name="connsiteY6" fmla="*/ 363817 h 455015"/>
              <a:gd name="connsiteX7" fmla="*/ 4211739 w 4801681"/>
              <a:gd name="connsiteY7" fmla="*/ 7540 h 455015"/>
              <a:gd name="connsiteX8" fmla="*/ 4801681 w 4801681"/>
              <a:gd name="connsiteY8" fmla="*/ 224976 h 455015"/>
              <a:gd name="connsiteX0" fmla="*/ 0 w 4801681"/>
              <a:gd name="connsiteY0" fmla="*/ 87786 h 455015"/>
              <a:gd name="connsiteX1" fmla="*/ 742976 w 4801681"/>
              <a:gd name="connsiteY1" fmla="*/ 0 h 455015"/>
              <a:gd name="connsiteX2" fmla="*/ 1373294 w 4801681"/>
              <a:gd name="connsiteY2" fmla="*/ 271623 h 455015"/>
              <a:gd name="connsiteX3" fmla="*/ 1938260 w 4801681"/>
              <a:gd name="connsiteY3" fmla="*/ 195128 h 455015"/>
              <a:gd name="connsiteX4" fmla="*/ 2398828 w 4801681"/>
              <a:gd name="connsiteY4" fmla="*/ 192180 h 455015"/>
              <a:gd name="connsiteX5" fmla="*/ 2928436 w 4801681"/>
              <a:gd name="connsiteY5" fmla="*/ 455015 h 455015"/>
              <a:gd name="connsiteX6" fmla="*/ 3709734 w 4801681"/>
              <a:gd name="connsiteY6" fmla="*/ 363817 h 455015"/>
              <a:gd name="connsiteX7" fmla="*/ 4211739 w 4801681"/>
              <a:gd name="connsiteY7" fmla="*/ 211545 h 455015"/>
              <a:gd name="connsiteX8" fmla="*/ 4801681 w 4801681"/>
              <a:gd name="connsiteY8" fmla="*/ 224976 h 45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1681" h="455015">
                <a:moveTo>
                  <a:pt x="0" y="87786"/>
                </a:moveTo>
                <a:lnTo>
                  <a:pt x="742976" y="0"/>
                </a:lnTo>
                <a:lnTo>
                  <a:pt x="1373294" y="271623"/>
                </a:lnTo>
                <a:lnTo>
                  <a:pt x="1938260" y="195128"/>
                </a:lnTo>
                <a:lnTo>
                  <a:pt x="2398828" y="192180"/>
                </a:lnTo>
                <a:lnTo>
                  <a:pt x="2928436" y="455015"/>
                </a:lnTo>
                <a:lnTo>
                  <a:pt x="3709734" y="363817"/>
                </a:lnTo>
                <a:lnTo>
                  <a:pt x="4211739" y="211545"/>
                </a:lnTo>
                <a:lnTo>
                  <a:pt x="4801681" y="224976"/>
                </a:lnTo>
              </a:path>
            </a:pathLst>
          </a:custGeom>
          <a:ln w="12700"/>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42" name="BlokTextu 41"/>
          <p:cNvSpPr txBox="1"/>
          <p:nvPr/>
        </p:nvSpPr>
        <p:spPr>
          <a:xfrm>
            <a:off x="6952288" y="4747115"/>
            <a:ext cx="1528367"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Micromirrors</a:t>
            </a:r>
          </a:p>
        </p:txBody>
      </p:sp>
      <p:sp>
        <p:nvSpPr>
          <p:cNvPr id="46" name="Obdĺžnik 45"/>
          <p:cNvSpPr/>
          <p:nvPr/>
        </p:nvSpPr>
        <p:spPr>
          <a:xfrm>
            <a:off x="4496933" y="5439631"/>
            <a:ext cx="232694" cy="176169"/>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7" name="Obdĺžnik 46"/>
          <p:cNvSpPr/>
          <p:nvPr/>
        </p:nvSpPr>
        <p:spPr>
          <a:xfrm>
            <a:off x="5828396" y="3786038"/>
            <a:ext cx="3744287" cy="1355842"/>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pic>
        <p:nvPicPr>
          <p:cNvPr id="20" name="Obrázok 7">
            <a:extLst>
              <a:ext uri="{FF2B5EF4-FFF2-40B4-BE49-F238E27FC236}">
                <a16:creationId xmlns:a16="http://schemas.microsoft.com/office/drawing/2014/main" id="{E42213B6-F438-4E2E-BE0E-F19D603E181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079877">
            <a:off x="3703089" y="1442674"/>
            <a:ext cx="661835" cy="845441"/>
          </a:xfrm>
          <a:prstGeom prst="rect">
            <a:avLst/>
          </a:prstGeom>
        </p:spPr>
      </p:pic>
    </p:spTree>
    <p:extLst>
      <p:ext uri="{BB962C8B-B14F-4D97-AF65-F5344CB8AC3E}">
        <p14:creationId xmlns:p14="http://schemas.microsoft.com/office/powerpoint/2010/main" val="798675598"/>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Previous Work</a:t>
            </a:r>
          </a:p>
        </p:txBody>
      </p:sp>
      <p:sp>
        <p:nvSpPr>
          <p:cNvPr id="4" name="Zástupný objekt pre pätu 3"/>
          <p:cNvSpPr>
            <a:spLocks noGrp="1"/>
          </p:cNvSpPr>
          <p:nvPr>
            <p:ph type="ftr" sz="quarter" idx="11"/>
          </p:nvPr>
        </p:nvSpPr>
        <p:spPr/>
        <p:txBody>
          <a:bodyPr/>
          <a:lstStyle/>
          <a:p>
            <a:r>
              <a:rPr lang="en-US" dirty="0"/>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14</a:t>
            </a:fld>
            <a:endParaRPr lang="en-US"/>
          </a:p>
        </p:txBody>
      </p:sp>
      <p:pic>
        <p:nvPicPr>
          <p:cNvPr id="5122" name="Picture 2" descr="[Fabricating Microgeometry for Custom Surface Reflecta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4093" y="2310493"/>
            <a:ext cx="3810000" cy="2857500"/>
          </a:xfrm>
          <a:prstGeom prst="rect">
            <a:avLst/>
          </a:prstGeom>
          <a:noFill/>
          <a:extLst>
            <a:ext uri="{909E8E84-426E-40DD-AFC4-6F175D3DCCD1}">
              <a14:hiddenFill xmlns:a14="http://schemas.microsoft.com/office/drawing/2010/main">
                <a:solidFill>
                  <a:srgbClr val="FFFFFF"/>
                </a:solidFill>
              </a14:hiddenFill>
            </a:ext>
          </a:extLst>
        </p:spPr>
      </p:pic>
      <p:sp>
        <p:nvSpPr>
          <p:cNvPr id="7" name="BlokTextu 6"/>
          <p:cNvSpPr txBox="1"/>
          <p:nvPr/>
        </p:nvSpPr>
        <p:spPr>
          <a:xfrm>
            <a:off x="1420681" y="1753717"/>
            <a:ext cx="3922869" cy="523220"/>
          </a:xfrm>
          <a:prstGeom prst="rect">
            <a:avLst/>
          </a:prstGeom>
          <a:noFill/>
        </p:spPr>
        <p:txBody>
          <a:bodyPr wrap="none" rtlCol="0">
            <a:spAutoFit/>
          </a:bodyPr>
          <a:lstStyle/>
          <a:p>
            <a:r>
              <a:rPr lang="en-US" sz="2800" dirty="0">
                <a:latin typeface="Open Sans Light" panose="020B0306030504020204" pitchFamily="34" charset="0"/>
                <a:ea typeface="Open Sans Light" panose="020B0306030504020204" pitchFamily="34" charset="0"/>
                <a:cs typeface="Open Sans Light" panose="020B0306030504020204" pitchFamily="34" charset="0"/>
              </a:rPr>
              <a:t>Reflectance Fabrication</a:t>
            </a:r>
          </a:p>
        </p:txBody>
      </p:sp>
      <p:sp>
        <p:nvSpPr>
          <p:cNvPr id="9" name="BlokTextu 8"/>
          <p:cNvSpPr txBox="1"/>
          <p:nvPr/>
        </p:nvSpPr>
        <p:spPr>
          <a:xfrm>
            <a:off x="2158251" y="5246222"/>
            <a:ext cx="2401683" cy="523220"/>
          </a:xfrm>
          <a:prstGeom prst="rect">
            <a:avLst/>
          </a:prstGeom>
        </p:spPr>
        <p:txBody>
          <a:bodyPr wrap="none" rtlCol="0">
            <a:spAutoFit/>
          </a:bodyPr>
          <a:lstStyle/>
          <a:p>
            <a:r>
              <a:rPr lang="en-US" sz="2800" dirty="0" err="1">
                <a:latin typeface="Open Sans Light" panose="020B0306030504020204" pitchFamily="34" charset="0"/>
                <a:ea typeface="Open Sans Light" panose="020B0306030504020204" pitchFamily="34" charset="0"/>
                <a:cs typeface="Open Sans Light" panose="020B0306030504020204" pitchFamily="34" charset="0"/>
              </a:rPr>
              <a:t>Weyrich</a:t>
            </a:r>
            <a:r>
              <a:rPr lang="en-US" sz="2800" dirty="0">
                <a:latin typeface="Open Sans Light" panose="020B0306030504020204" pitchFamily="34" charset="0"/>
                <a:ea typeface="Open Sans Light" panose="020B0306030504020204" pitchFamily="34" charset="0"/>
                <a:cs typeface="Open Sans Light" panose="020B0306030504020204" pitchFamily="34" charset="0"/>
              </a:rPr>
              <a:t> et. al.</a:t>
            </a:r>
          </a:p>
        </p:txBody>
      </p:sp>
      <p:pic>
        <p:nvPicPr>
          <p:cNvPr id="8" name="Obrázok 7"/>
          <p:cNvPicPr>
            <a:picLocks noChangeAspect="1"/>
          </p:cNvPicPr>
          <p:nvPr/>
        </p:nvPicPr>
        <p:blipFill rotWithShape="1">
          <a:blip r:embed="rId4"/>
          <a:srcRect l="37066"/>
          <a:stretch/>
        </p:blipFill>
        <p:spPr>
          <a:xfrm>
            <a:off x="6936533" y="2285093"/>
            <a:ext cx="3810000" cy="2935729"/>
          </a:xfrm>
          <a:prstGeom prst="rect">
            <a:avLst/>
          </a:prstGeom>
        </p:spPr>
      </p:pic>
      <p:sp>
        <p:nvSpPr>
          <p:cNvPr id="11" name="BlokTextu 10"/>
          <p:cNvSpPr txBox="1"/>
          <p:nvPr/>
        </p:nvSpPr>
        <p:spPr>
          <a:xfrm>
            <a:off x="7560573" y="5246222"/>
            <a:ext cx="2561920" cy="523220"/>
          </a:xfrm>
          <a:prstGeom prst="rect">
            <a:avLst/>
          </a:prstGeom>
        </p:spPr>
        <p:txBody>
          <a:bodyPr wrap="none" rtlCol="0">
            <a:spAutoFit/>
          </a:bodyPr>
          <a:lstStyle/>
          <a:p>
            <a:r>
              <a:rPr lang="en-US" sz="2800" dirty="0">
                <a:latin typeface="Open Sans Light" panose="020B0306030504020204" pitchFamily="34" charset="0"/>
                <a:ea typeface="Open Sans Light" panose="020B0306030504020204" pitchFamily="34" charset="0"/>
                <a:cs typeface="Open Sans Light" panose="020B0306030504020204" pitchFamily="34" charset="0"/>
              </a:rPr>
              <a:t>Coleman et. al.</a:t>
            </a:r>
          </a:p>
        </p:txBody>
      </p:sp>
      <p:sp>
        <p:nvSpPr>
          <p:cNvPr id="12" name="BlokTextu 11"/>
          <p:cNvSpPr txBox="1"/>
          <p:nvPr/>
        </p:nvSpPr>
        <p:spPr>
          <a:xfrm>
            <a:off x="7119021" y="1737590"/>
            <a:ext cx="3376309" cy="523220"/>
          </a:xfrm>
          <a:prstGeom prst="rect">
            <a:avLst/>
          </a:prstGeom>
          <a:noFill/>
        </p:spPr>
        <p:txBody>
          <a:bodyPr wrap="none" rtlCol="0">
            <a:spAutoFit/>
          </a:bodyPr>
          <a:lstStyle/>
          <a:p>
            <a:r>
              <a:rPr lang="en-US" sz="2800" dirty="0">
                <a:latin typeface="Open Sans Light" panose="020B0306030504020204" pitchFamily="34" charset="0"/>
                <a:ea typeface="Open Sans Light" panose="020B0306030504020204" pitchFamily="34" charset="0"/>
                <a:cs typeface="Open Sans Light" panose="020B0306030504020204" pitchFamily="34" charset="0"/>
              </a:rPr>
              <a:t>Engineered Screens</a:t>
            </a:r>
          </a:p>
        </p:txBody>
      </p:sp>
    </p:spTree>
    <p:extLst>
      <p:ext uri="{BB962C8B-B14F-4D97-AF65-F5344CB8AC3E}">
        <p14:creationId xmlns:p14="http://schemas.microsoft.com/office/powerpoint/2010/main" val="701890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0" name="Rovná spojnica 69"/>
          <p:cNvCxnSpPr/>
          <p:nvPr/>
        </p:nvCxnSpPr>
        <p:spPr>
          <a:xfrm>
            <a:off x="3866817" y="4471416"/>
            <a:ext cx="0" cy="1207008"/>
          </a:xfrm>
          <a:prstGeom prst="line">
            <a:avLst/>
          </a:prstGeom>
          <a:ln w="12700">
            <a:solidFill>
              <a:srgbClr val="F7941D"/>
            </a:solidFill>
            <a:prstDash val="dash"/>
          </a:ln>
        </p:spPr>
        <p:style>
          <a:lnRef idx="1">
            <a:schemeClr val="accent1"/>
          </a:lnRef>
          <a:fillRef idx="0">
            <a:schemeClr val="accent1"/>
          </a:fillRef>
          <a:effectRef idx="0">
            <a:schemeClr val="accent1"/>
          </a:effectRef>
          <a:fontRef idx="minor">
            <a:schemeClr val="tx1"/>
          </a:fontRef>
        </p:style>
      </p:cxnSp>
      <p:cxnSp>
        <p:nvCxnSpPr>
          <p:cNvPr id="71" name="Rovná spojnica 70"/>
          <p:cNvCxnSpPr/>
          <p:nvPr/>
        </p:nvCxnSpPr>
        <p:spPr>
          <a:xfrm>
            <a:off x="4525345" y="4471416"/>
            <a:ext cx="0" cy="1207008"/>
          </a:xfrm>
          <a:prstGeom prst="line">
            <a:avLst/>
          </a:prstGeom>
          <a:ln w="12700">
            <a:solidFill>
              <a:srgbClr val="F7941D"/>
            </a:solidFill>
            <a:prstDash val="dash"/>
          </a:ln>
        </p:spPr>
        <p:style>
          <a:lnRef idx="1">
            <a:schemeClr val="accent1"/>
          </a:lnRef>
          <a:fillRef idx="0">
            <a:schemeClr val="accent1"/>
          </a:fillRef>
          <a:effectRef idx="0">
            <a:schemeClr val="accent1"/>
          </a:effectRef>
          <a:fontRef idx="minor">
            <a:schemeClr val="tx1"/>
          </a:fontRef>
        </p:style>
      </p:cxnSp>
      <p:cxnSp>
        <p:nvCxnSpPr>
          <p:cNvPr id="72" name="Rovná spojnica 71"/>
          <p:cNvCxnSpPr/>
          <p:nvPr/>
        </p:nvCxnSpPr>
        <p:spPr>
          <a:xfrm>
            <a:off x="5176275" y="4471416"/>
            <a:ext cx="0" cy="1207008"/>
          </a:xfrm>
          <a:prstGeom prst="line">
            <a:avLst/>
          </a:prstGeom>
          <a:ln w="12700">
            <a:solidFill>
              <a:srgbClr val="F7941D"/>
            </a:solidFill>
            <a:prstDash val="dash"/>
          </a:ln>
        </p:spPr>
        <p:style>
          <a:lnRef idx="1">
            <a:schemeClr val="accent1"/>
          </a:lnRef>
          <a:fillRef idx="0">
            <a:schemeClr val="accent1"/>
          </a:fillRef>
          <a:effectRef idx="0">
            <a:schemeClr val="accent1"/>
          </a:effectRef>
          <a:fontRef idx="minor">
            <a:schemeClr val="tx1"/>
          </a:fontRef>
        </p:style>
      </p:cxnSp>
      <p:sp>
        <p:nvSpPr>
          <p:cNvPr id="2" name="Nadpis 1"/>
          <p:cNvSpPr>
            <a:spLocks noGrp="1"/>
          </p:cNvSpPr>
          <p:nvPr>
            <p:ph type="title"/>
          </p:nvPr>
        </p:nvSpPr>
        <p:spPr/>
        <p:txBody>
          <a:bodyPr/>
          <a:lstStyle/>
          <a:p>
            <a:r>
              <a:rPr lang="en-US" dirty="0"/>
              <a:t>Reflectance Fabrication</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15</a:t>
            </a:fld>
            <a:endParaRPr lang="en-US"/>
          </a:p>
        </p:txBody>
      </p:sp>
      <p:cxnSp>
        <p:nvCxnSpPr>
          <p:cNvPr id="61" name="Rovná spojnica 60"/>
          <p:cNvCxnSpPr/>
          <p:nvPr/>
        </p:nvCxnSpPr>
        <p:spPr>
          <a:xfrm>
            <a:off x="3221338" y="5566626"/>
            <a:ext cx="515367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2" name="Rovná spojnica 61"/>
          <p:cNvCxnSpPr>
            <a:cxnSpLocks noChangeAspect="1"/>
          </p:cNvCxnSpPr>
          <p:nvPr/>
        </p:nvCxnSpPr>
        <p:spPr>
          <a:xfrm flipV="1">
            <a:off x="5811265" y="4583925"/>
            <a:ext cx="649224" cy="605934"/>
          </a:xfrm>
          <a:prstGeom prst="line">
            <a:avLst/>
          </a:prstGeom>
          <a:ln w="12700"/>
        </p:spPr>
        <p:style>
          <a:lnRef idx="1">
            <a:schemeClr val="dk1"/>
          </a:lnRef>
          <a:fillRef idx="0">
            <a:schemeClr val="dk1"/>
          </a:fillRef>
          <a:effectRef idx="0">
            <a:schemeClr val="dk1"/>
          </a:effectRef>
          <a:fontRef idx="minor">
            <a:schemeClr val="tx1"/>
          </a:fontRef>
        </p:style>
      </p:cxnSp>
      <p:cxnSp>
        <p:nvCxnSpPr>
          <p:cNvPr id="63" name="Rovná spojnica 62"/>
          <p:cNvCxnSpPr>
            <a:cxnSpLocks noChangeAspect="1"/>
          </p:cNvCxnSpPr>
          <p:nvPr/>
        </p:nvCxnSpPr>
        <p:spPr>
          <a:xfrm flipV="1">
            <a:off x="3227768" y="4591828"/>
            <a:ext cx="649224" cy="285745"/>
          </a:xfrm>
          <a:prstGeom prst="line">
            <a:avLst/>
          </a:prstGeom>
          <a:ln w="12700"/>
        </p:spPr>
        <p:style>
          <a:lnRef idx="1">
            <a:schemeClr val="dk1"/>
          </a:lnRef>
          <a:fillRef idx="0">
            <a:schemeClr val="dk1"/>
          </a:fillRef>
          <a:effectRef idx="0">
            <a:schemeClr val="dk1"/>
          </a:effectRef>
          <a:fontRef idx="minor">
            <a:schemeClr val="tx1"/>
          </a:fontRef>
        </p:style>
      </p:cxnSp>
      <p:cxnSp>
        <p:nvCxnSpPr>
          <p:cNvPr id="64" name="Rovná spojnica 63"/>
          <p:cNvCxnSpPr>
            <a:cxnSpLocks noChangeAspect="1"/>
          </p:cNvCxnSpPr>
          <p:nvPr/>
        </p:nvCxnSpPr>
        <p:spPr>
          <a:xfrm flipV="1">
            <a:off x="7749411" y="5107506"/>
            <a:ext cx="649224" cy="140275"/>
          </a:xfrm>
          <a:prstGeom prst="line">
            <a:avLst/>
          </a:prstGeom>
          <a:ln w="12700"/>
        </p:spPr>
        <p:style>
          <a:lnRef idx="1">
            <a:schemeClr val="dk1"/>
          </a:lnRef>
          <a:fillRef idx="0">
            <a:schemeClr val="dk1"/>
          </a:fillRef>
          <a:effectRef idx="0">
            <a:schemeClr val="dk1"/>
          </a:effectRef>
          <a:fontRef idx="minor">
            <a:schemeClr val="tx1"/>
          </a:fontRef>
        </p:style>
      </p:cxnSp>
      <p:cxnSp>
        <p:nvCxnSpPr>
          <p:cNvPr id="65" name="Rovná spojnica 64"/>
          <p:cNvCxnSpPr>
            <a:cxnSpLocks noChangeAspect="1"/>
          </p:cNvCxnSpPr>
          <p:nvPr/>
        </p:nvCxnSpPr>
        <p:spPr>
          <a:xfrm flipV="1">
            <a:off x="5167023" y="5191149"/>
            <a:ext cx="649224" cy="10026"/>
          </a:xfrm>
          <a:prstGeom prst="line">
            <a:avLst/>
          </a:prstGeom>
          <a:ln w="12700"/>
        </p:spPr>
        <p:style>
          <a:lnRef idx="1">
            <a:schemeClr val="dk1"/>
          </a:lnRef>
          <a:fillRef idx="0">
            <a:schemeClr val="dk1"/>
          </a:fillRef>
          <a:effectRef idx="0">
            <a:schemeClr val="dk1"/>
          </a:effectRef>
          <a:fontRef idx="minor">
            <a:schemeClr val="tx1"/>
          </a:fontRef>
        </p:style>
      </p:cxnSp>
      <p:cxnSp>
        <p:nvCxnSpPr>
          <p:cNvPr id="66" name="Rovná spojnica 65"/>
          <p:cNvCxnSpPr>
            <a:cxnSpLocks noChangeAspect="1"/>
          </p:cNvCxnSpPr>
          <p:nvPr/>
        </p:nvCxnSpPr>
        <p:spPr>
          <a:xfrm>
            <a:off x="3874099" y="4593451"/>
            <a:ext cx="649224" cy="169683"/>
          </a:xfrm>
          <a:prstGeom prst="line">
            <a:avLst/>
          </a:prstGeom>
          <a:ln w="12700"/>
        </p:spPr>
        <p:style>
          <a:lnRef idx="1">
            <a:schemeClr val="dk1"/>
          </a:lnRef>
          <a:fillRef idx="0">
            <a:schemeClr val="dk1"/>
          </a:fillRef>
          <a:effectRef idx="0">
            <a:schemeClr val="dk1"/>
          </a:effectRef>
          <a:fontRef idx="minor">
            <a:schemeClr val="tx1"/>
          </a:fontRef>
        </p:style>
      </p:cxnSp>
      <p:cxnSp>
        <p:nvCxnSpPr>
          <p:cNvPr id="67" name="Rovná spojnica 66"/>
          <p:cNvCxnSpPr>
            <a:cxnSpLocks noChangeAspect="1"/>
          </p:cNvCxnSpPr>
          <p:nvPr/>
        </p:nvCxnSpPr>
        <p:spPr>
          <a:xfrm>
            <a:off x="4523323" y="4763134"/>
            <a:ext cx="649224" cy="438041"/>
          </a:xfrm>
          <a:prstGeom prst="line">
            <a:avLst/>
          </a:prstGeom>
          <a:ln w="12700"/>
        </p:spPr>
        <p:style>
          <a:lnRef idx="1">
            <a:schemeClr val="dk1"/>
          </a:lnRef>
          <a:fillRef idx="0">
            <a:schemeClr val="dk1"/>
          </a:fillRef>
          <a:effectRef idx="0">
            <a:schemeClr val="dk1"/>
          </a:effectRef>
          <a:fontRef idx="minor">
            <a:schemeClr val="tx1"/>
          </a:fontRef>
        </p:style>
      </p:cxnSp>
      <p:cxnSp>
        <p:nvCxnSpPr>
          <p:cNvPr id="68" name="Rovná spojnica 67"/>
          <p:cNvCxnSpPr>
            <a:cxnSpLocks noChangeAspect="1"/>
          </p:cNvCxnSpPr>
          <p:nvPr/>
        </p:nvCxnSpPr>
        <p:spPr>
          <a:xfrm>
            <a:off x="7104950" y="4651523"/>
            <a:ext cx="649224" cy="596258"/>
          </a:xfrm>
          <a:prstGeom prst="line">
            <a:avLst/>
          </a:prstGeom>
          <a:ln w="12700"/>
        </p:spPr>
        <p:style>
          <a:lnRef idx="1">
            <a:schemeClr val="dk1"/>
          </a:lnRef>
          <a:fillRef idx="0">
            <a:schemeClr val="dk1"/>
          </a:fillRef>
          <a:effectRef idx="0">
            <a:schemeClr val="dk1"/>
          </a:effectRef>
          <a:fontRef idx="minor">
            <a:schemeClr val="tx1"/>
          </a:fontRef>
        </p:style>
      </p:cxnSp>
      <p:cxnSp>
        <p:nvCxnSpPr>
          <p:cNvPr id="69" name="Rovná spojnica 68"/>
          <p:cNvCxnSpPr>
            <a:cxnSpLocks noChangeAspect="1"/>
          </p:cNvCxnSpPr>
          <p:nvPr/>
        </p:nvCxnSpPr>
        <p:spPr>
          <a:xfrm>
            <a:off x="6460489" y="4588702"/>
            <a:ext cx="649224" cy="62821"/>
          </a:xfrm>
          <a:prstGeom prst="line">
            <a:avLst/>
          </a:prstGeom>
          <a:ln w="12700"/>
        </p:spPr>
        <p:style>
          <a:lnRef idx="1">
            <a:schemeClr val="dk1"/>
          </a:lnRef>
          <a:fillRef idx="0">
            <a:schemeClr val="dk1"/>
          </a:fillRef>
          <a:effectRef idx="0">
            <a:schemeClr val="dk1"/>
          </a:effectRef>
          <a:fontRef idx="minor">
            <a:schemeClr val="tx1"/>
          </a:fontRef>
        </p:style>
      </p:cxnSp>
      <p:cxnSp>
        <p:nvCxnSpPr>
          <p:cNvPr id="73" name="Rovná spojnica 72"/>
          <p:cNvCxnSpPr/>
          <p:nvPr/>
        </p:nvCxnSpPr>
        <p:spPr>
          <a:xfrm>
            <a:off x="5808900" y="4471332"/>
            <a:ext cx="0" cy="1205613"/>
          </a:xfrm>
          <a:prstGeom prst="line">
            <a:avLst/>
          </a:prstGeom>
          <a:ln w="12700">
            <a:solidFill>
              <a:srgbClr val="F7941D"/>
            </a:solidFill>
            <a:prstDash val="dash"/>
          </a:ln>
        </p:spPr>
        <p:style>
          <a:lnRef idx="1">
            <a:schemeClr val="accent1"/>
          </a:lnRef>
          <a:fillRef idx="0">
            <a:schemeClr val="accent1"/>
          </a:fillRef>
          <a:effectRef idx="0">
            <a:schemeClr val="accent1"/>
          </a:effectRef>
          <a:fontRef idx="minor">
            <a:schemeClr val="tx1"/>
          </a:fontRef>
        </p:style>
      </p:cxnSp>
      <p:cxnSp>
        <p:nvCxnSpPr>
          <p:cNvPr id="74" name="Rovná spojnica 73"/>
          <p:cNvCxnSpPr/>
          <p:nvPr/>
        </p:nvCxnSpPr>
        <p:spPr>
          <a:xfrm>
            <a:off x="6462625" y="4471416"/>
            <a:ext cx="0" cy="1207008"/>
          </a:xfrm>
          <a:prstGeom prst="line">
            <a:avLst/>
          </a:prstGeom>
          <a:ln w="12700">
            <a:solidFill>
              <a:srgbClr val="F7941D"/>
            </a:solidFill>
            <a:prstDash val="dash"/>
          </a:ln>
        </p:spPr>
        <p:style>
          <a:lnRef idx="1">
            <a:schemeClr val="accent1"/>
          </a:lnRef>
          <a:fillRef idx="0">
            <a:schemeClr val="accent1"/>
          </a:fillRef>
          <a:effectRef idx="0">
            <a:schemeClr val="accent1"/>
          </a:effectRef>
          <a:fontRef idx="minor">
            <a:schemeClr val="tx1"/>
          </a:fontRef>
        </p:style>
      </p:cxnSp>
      <p:cxnSp>
        <p:nvCxnSpPr>
          <p:cNvPr id="75" name="Rovná spojnica 74"/>
          <p:cNvCxnSpPr/>
          <p:nvPr/>
        </p:nvCxnSpPr>
        <p:spPr>
          <a:xfrm>
            <a:off x="7096320" y="4471416"/>
            <a:ext cx="0" cy="1207008"/>
          </a:xfrm>
          <a:prstGeom prst="line">
            <a:avLst/>
          </a:prstGeom>
          <a:ln w="12700">
            <a:solidFill>
              <a:srgbClr val="F7941D"/>
            </a:solidFill>
            <a:prstDash val="dash"/>
          </a:ln>
        </p:spPr>
        <p:style>
          <a:lnRef idx="1">
            <a:schemeClr val="accent1"/>
          </a:lnRef>
          <a:fillRef idx="0">
            <a:schemeClr val="accent1"/>
          </a:fillRef>
          <a:effectRef idx="0">
            <a:schemeClr val="accent1"/>
          </a:effectRef>
          <a:fontRef idx="minor">
            <a:schemeClr val="tx1"/>
          </a:fontRef>
        </p:style>
      </p:cxnSp>
      <p:cxnSp>
        <p:nvCxnSpPr>
          <p:cNvPr id="76" name="Rovná spojnica 75"/>
          <p:cNvCxnSpPr/>
          <p:nvPr/>
        </p:nvCxnSpPr>
        <p:spPr>
          <a:xfrm>
            <a:off x="7747595" y="4471416"/>
            <a:ext cx="0" cy="1207008"/>
          </a:xfrm>
          <a:prstGeom prst="line">
            <a:avLst/>
          </a:prstGeom>
          <a:ln w="12700">
            <a:solidFill>
              <a:srgbClr val="F7941D"/>
            </a:solidFill>
            <a:prstDash val="dash"/>
          </a:ln>
        </p:spPr>
        <p:style>
          <a:lnRef idx="1">
            <a:schemeClr val="accent1"/>
          </a:lnRef>
          <a:fillRef idx="0">
            <a:schemeClr val="accent1"/>
          </a:fillRef>
          <a:effectRef idx="0">
            <a:schemeClr val="accent1"/>
          </a:effectRef>
          <a:fontRef idx="minor">
            <a:schemeClr val="tx1"/>
          </a:fontRef>
        </p:style>
      </p:cxnSp>
      <p:sp>
        <p:nvSpPr>
          <p:cNvPr id="77" name="BlokTextu 76"/>
          <p:cNvSpPr txBox="1"/>
          <p:nvPr/>
        </p:nvSpPr>
        <p:spPr>
          <a:xfrm>
            <a:off x="5380862" y="5605888"/>
            <a:ext cx="893386"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sp>
        <p:nvSpPr>
          <p:cNvPr id="27" name="Zástupný objekt pre obsah 2"/>
          <p:cNvSpPr>
            <a:spLocks noGrp="1"/>
          </p:cNvSpPr>
          <p:nvPr>
            <p:ph idx="1"/>
          </p:nvPr>
        </p:nvSpPr>
        <p:spPr>
          <a:xfrm>
            <a:off x="838200" y="1219200"/>
            <a:ext cx="10515600" cy="4957763"/>
          </a:xfrm>
        </p:spPr>
        <p:txBody>
          <a:bodyPr/>
          <a:lstStyle/>
          <a:p>
            <a:r>
              <a:rPr lang="en-US" dirty="0"/>
              <a:t>Maximally-continuous and valley-minimizing height field</a:t>
            </a:r>
          </a:p>
          <a:p>
            <a:r>
              <a:rPr lang="en-US" dirty="0">
                <a:latin typeface="Open Sans" panose="020B0606030504020204" pitchFamily="34" charset="0"/>
                <a:ea typeface="Open Sans" panose="020B0606030504020204" pitchFamily="34" charset="0"/>
                <a:cs typeface="Open Sans" panose="020B0606030504020204" pitchFamily="34" charset="0"/>
              </a:rPr>
              <a:t>Hard non-convex problem</a:t>
            </a:r>
            <a:r>
              <a:rPr lang="en-US" dirty="0"/>
              <a:t>: infeasible for large screens</a:t>
            </a:r>
          </a:p>
        </p:txBody>
      </p:sp>
      <p:cxnSp>
        <p:nvCxnSpPr>
          <p:cNvPr id="28" name="Rovná spojovacia šípka 27"/>
          <p:cNvCxnSpPr/>
          <p:nvPr/>
        </p:nvCxnSpPr>
        <p:spPr>
          <a:xfrm>
            <a:off x="4234798" y="3645833"/>
            <a:ext cx="747465" cy="1417223"/>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9" name="Rovná spojovacia šípka 28"/>
          <p:cNvCxnSpPr/>
          <p:nvPr/>
        </p:nvCxnSpPr>
        <p:spPr>
          <a:xfrm flipV="1">
            <a:off x="4982264" y="4471332"/>
            <a:ext cx="2114056" cy="591726"/>
          </a:xfrm>
          <a:prstGeom prst="straightConnector1">
            <a:avLst/>
          </a:prstGeom>
          <a:ln w="28575" cap="flat" cmpd="sng" algn="ctr">
            <a:solidFill>
              <a:srgbClr val="FF0000"/>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606596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70"/>
                                        </p:tgtEl>
                                      </p:cBhvr>
                                    </p:animEffect>
                                    <p:set>
                                      <p:cBhvr>
                                        <p:cTn id="7" dur="1" fill="hold">
                                          <p:stCondLst>
                                            <p:cond delay="499"/>
                                          </p:stCondLst>
                                        </p:cTn>
                                        <p:tgtEl>
                                          <p:spTgt spid="70"/>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71"/>
                                        </p:tgtEl>
                                      </p:cBhvr>
                                    </p:animEffect>
                                    <p:set>
                                      <p:cBhvr>
                                        <p:cTn id="10" dur="1" fill="hold">
                                          <p:stCondLst>
                                            <p:cond delay="499"/>
                                          </p:stCondLst>
                                        </p:cTn>
                                        <p:tgtEl>
                                          <p:spTgt spid="71"/>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72"/>
                                        </p:tgtEl>
                                      </p:cBhvr>
                                    </p:animEffect>
                                    <p:set>
                                      <p:cBhvr>
                                        <p:cTn id="13" dur="1" fill="hold">
                                          <p:stCondLst>
                                            <p:cond delay="499"/>
                                          </p:stCondLst>
                                        </p:cTn>
                                        <p:tgtEl>
                                          <p:spTgt spid="72"/>
                                        </p:tgtEl>
                                        <p:attrNameLst>
                                          <p:attrName>style.visibility</p:attrName>
                                        </p:attrNameLst>
                                      </p:cBhvr>
                                      <p:to>
                                        <p:strVal val="hidden"/>
                                      </p:to>
                                    </p:set>
                                  </p:childTnLst>
                                </p:cTn>
                              </p:par>
                              <p:par>
                                <p:cTn id="14" presetID="10" presetClass="exit" presetSubtype="0" fill="hold" nodeType="withEffect">
                                  <p:stCondLst>
                                    <p:cond delay="0"/>
                                  </p:stCondLst>
                                  <p:childTnLst>
                                    <p:animEffect transition="out" filter="fade">
                                      <p:cBhvr>
                                        <p:cTn id="15" dur="500"/>
                                        <p:tgtEl>
                                          <p:spTgt spid="73"/>
                                        </p:tgtEl>
                                      </p:cBhvr>
                                    </p:animEffect>
                                    <p:set>
                                      <p:cBhvr>
                                        <p:cTn id="16" dur="1" fill="hold">
                                          <p:stCondLst>
                                            <p:cond delay="499"/>
                                          </p:stCondLst>
                                        </p:cTn>
                                        <p:tgtEl>
                                          <p:spTgt spid="73"/>
                                        </p:tgtEl>
                                        <p:attrNameLst>
                                          <p:attrName>style.visibility</p:attrName>
                                        </p:attrNameLst>
                                      </p:cBhvr>
                                      <p:to>
                                        <p:strVal val="hidden"/>
                                      </p:to>
                                    </p:set>
                                  </p:childTnLst>
                                </p:cTn>
                              </p:par>
                              <p:par>
                                <p:cTn id="17" presetID="10" presetClass="exit" presetSubtype="0" fill="hold" nodeType="withEffect">
                                  <p:stCondLst>
                                    <p:cond delay="0"/>
                                  </p:stCondLst>
                                  <p:childTnLst>
                                    <p:animEffect transition="out" filter="fade">
                                      <p:cBhvr>
                                        <p:cTn id="18" dur="500"/>
                                        <p:tgtEl>
                                          <p:spTgt spid="74"/>
                                        </p:tgtEl>
                                      </p:cBhvr>
                                    </p:animEffect>
                                    <p:set>
                                      <p:cBhvr>
                                        <p:cTn id="19" dur="1" fill="hold">
                                          <p:stCondLst>
                                            <p:cond delay="499"/>
                                          </p:stCondLst>
                                        </p:cTn>
                                        <p:tgtEl>
                                          <p:spTgt spid="74"/>
                                        </p:tgtEl>
                                        <p:attrNameLst>
                                          <p:attrName>style.visibility</p:attrName>
                                        </p:attrNameLst>
                                      </p:cBhvr>
                                      <p:to>
                                        <p:strVal val="hidden"/>
                                      </p:to>
                                    </p:set>
                                  </p:childTnLst>
                                </p:cTn>
                              </p:par>
                              <p:par>
                                <p:cTn id="20" presetID="10" presetClass="exit" presetSubtype="0" fill="hold" nodeType="withEffect">
                                  <p:stCondLst>
                                    <p:cond delay="0"/>
                                  </p:stCondLst>
                                  <p:childTnLst>
                                    <p:animEffect transition="out" filter="fade">
                                      <p:cBhvr>
                                        <p:cTn id="21" dur="500"/>
                                        <p:tgtEl>
                                          <p:spTgt spid="75"/>
                                        </p:tgtEl>
                                      </p:cBhvr>
                                    </p:animEffect>
                                    <p:set>
                                      <p:cBhvr>
                                        <p:cTn id="22" dur="1" fill="hold">
                                          <p:stCondLst>
                                            <p:cond delay="499"/>
                                          </p:stCondLst>
                                        </p:cTn>
                                        <p:tgtEl>
                                          <p:spTgt spid="75"/>
                                        </p:tgtEl>
                                        <p:attrNameLst>
                                          <p:attrName>style.visibility</p:attrName>
                                        </p:attrNameLst>
                                      </p:cBhvr>
                                      <p:to>
                                        <p:strVal val="hidden"/>
                                      </p:to>
                                    </p:set>
                                  </p:childTnLst>
                                </p:cTn>
                              </p:par>
                              <p:par>
                                <p:cTn id="23" presetID="10" presetClass="exit" presetSubtype="0" fill="hold" nodeType="withEffect">
                                  <p:stCondLst>
                                    <p:cond delay="0"/>
                                  </p:stCondLst>
                                  <p:childTnLst>
                                    <p:animEffect transition="out" filter="fade">
                                      <p:cBhvr>
                                        <p:cTn id="24" dur="500"/>
                                        <p:tgtEl>
                                          <p:spTgt spid="76"/>
                                        </p:tgtEl>
                                      </p:cBhvr>
                                    </p:animEffect>
                                    <p:set>
                                      <p:cBhvr>
                                        <p:cTn id="25" dur="1" fill="hold">
                                          <p:stCondLst>
                                            <p:cond delay="499"/>
                                          </p:stCondLst>
                                        </p:cTn>
                                        <p:tgtEl>
                                          <p:spTgt spid="76"/>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28"/>
                                        </p:tgtEl>
                                        <p:attrNameLst>
                                          <p:attrName>style.visibility</p:attrName>
                                        </p:attrNameLst>
                                      </p:cBhvr>
                                      <p:to>
                                        <p:strVal val="visible"/>
                                      </p:to>
                                    </p:set>
                                    <p:animEffect transition="in" filter="wipe(up)">
                                      <p:cBhvr>
                                        <p:cTn id="30" dur="1000"/>
                                        <p:tgtEl>
                                          <p:spTgt spid="28"/>
                                        </p:tgtEl>
                                      </p:cBhvr>
                                    </p:animEffect>
                                  </p:childTnLst>
                                </p:cTn>
                              </p:par>
                            </p:childTnLst>
                          </p:cTn>
                        </p:par>
                        <p:par>
                          <p:cTn id="31" fill="hold">
                            <p:stCondLst>
                              <p:cond delay="1000"/>
                            </p:stCondLst>
                            <p:childTnLst>
                              <p:par>
                                <p:cTn id="32" presetID="22" presetClass="entr" presetSubtype="4" fill="hold" nodeType="afterEffect">
                                  <p:stCondLst>
                                    <p:cond delay="0"/>
                                  </p:stCondLst>
                                  <p:childTnLst>
                                    <p:set>
                                      <p:cBhvr>
                                        <p:cTn id="33" dur="1" fill="hold">
                                          <p:stCondLst>
                                            <p:cond delay="0"/>
                                          </p:stCondLst>
                                        </p:cTn>
                                        <p:tgtEl>
                                          <p:spTgt spid="29"/>
                                        </p:tgtEl>
                                        <p:attrNameLst>
                                          <p:attrName>style.visibility</p:attrName>
                                        </p:attrNameLst>
                                      </p:cBhvr>
                                      <p:to>
                                        <p:strVal val="visible"/>
                                      </p:to>
                                    </p:set>
                                    <p:animEffect transition="in" filter="wipe(down)">
                                      <p:cBhvr>
                                        <p:cTn id="34" dur="1000"/>
                                        <p:tgtEl>
                                          <p:spTgt spid="29"/>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xit" presetSubtype="0" fill="hold" nodeType="clickEffect">
                                  <p:stCondLst>
                                    <p:cond delay="0"/>
                                  </p:stCondLst>
                                  <p:childTnLst>
                                    <p:animEffect transition="out" filter="fade">
                                      <p:cBhvr>
                                        <p:cTn id="38" dur="500"/>
                                        <p:tgtEl>
                                          <p:spTgt spid="28"/>
                                        </p:tgtEl>
                                      </p:cBhvr>
                                    </p:animEffect>
                                    <p:set>
                                      <p:cBhvr>
                                        <p:cTn id="39" dur="1" fill="hold">
                                          <p:stCondLst>
                                            <p:cond delay="499"/>
                                          </p:stCondLst>
                                        </p:cTn>
                                        <p:tgtEl>
                                          <p:spTgt spid="28"/>
                                        </p:tgtEl>
                                        <p:attrNameLst>
                                          <p:attrName>style.visibility</p:attrName>
                                        </p:attrNameLst>
                                      </p:cBhvr>
                                      <p:to>
                                        <p:strVal val="hidden"/>
                                      </p:to>
                                    </p:set>
                                  </p:childTnLst>
                                </p:cTn>
                              </p:par>
                              <p:par>
                                <p:cTn id="40" presetID="10" presetClass="exit" presetSubtype="0" fill="hold" nodeType="withEffect">
                                  <p:stCondLst>
                                    <p:cond delay="0"/>
                                  </p:stCondLst>
                                  <p:childTnLst>
                                    <p:animEffect transition="out" filter="fade">
                                      <p:cBhvr>
                                        <p:cTn id="41" dur="500"/>
                                        <p:tgtEl>
                                          <p:spTgt spid="29"/>
                                        </p:tgtEl>
                                      </p:cBhvr>
                                    </p:animEffect>
                                    <p:set>
                                      <p:cBhvr>
                                        <p:cTn id="42" dur="1" fill="hold">
                                          <p:stCondLst>
                                            <p:cond delay="499"/>
                                          </p:stCondLst>
                                        </p:cTn>
                                        <p:tgtEl>
                                          <p:spTgt spid="2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Rovná spojnica 6"/>
          <p:cNvCxnSpPr/>
          <p:nvPr/>
        </p:nvCxnSpPr>
        <p:spPr>
          <a:xfrm>
            <a:off x="3215223" y="5566626"/>
            <a:ext cx="5153674" cy="0"/>
          </a:xfrm>
          <a:prstGeom prst="line">
            <a:avLst/>
          </a:prstGeom>
          <a:ln w="12700"/>
        </p:spPr>
        <p:style>
          <a:lnRef idx="1">
            <a:schemeClr val="dk1"/>
          </a:lnRef>
          <a:fillRef idx="0">
            <a:schemeClr val="dk1"/>
          </a:fillRef>
          <a:effectRef idx="0">
            <a:schemeClr val="dk1"/>
          </a:effectRef>
          <a:fontRef idx="minor">
            <a:schemeClr val="tx1"/>
          </a:fontRef>
        </p:style>
      </p:cxnSp>
      <p:sp>
        <p:nvSpPr>
          <p:cNvPr id="2" name="Nadpis 1"/>
          <p:cNvSpPr>
            <a:spLocks noGrp="1"/>
          </p:cNvSpPr>
          <p:nvPr>
            <p:ph type="title"/>
          </p:nvPr>
        </p:nvSpPr>
        <p:spPr/>
        <p:txBody>
          <a:bodyPr/>
          <a:lstStyle/>
          <a:p>
            <a:r>
              <a:rPr lang="en-US" dirty="0"/>
              <a:t>Convex Microgeometry</a:t>
            </a:r>
          </a:p>
        </p:txBody>
      </p:sp>
      <p:sp>
        <p:nvSpPr>
          <p:cNvPr id="3" name="Zástupný objekt pre obsah 2"/>
          <p:cNvSpPr>
            <a:spLocks noGrp="1"/>
          </p:cNvSpPr>
          <p:nvPr>
            <p:ph idx="1"/>
          </p:nvPr>
        </p:nvSpPr>
        <p:spPr/>
        <p:txBody>
          <a:bodyPr/>
          <a:lstStyle/>
          <a:p>
            <a:r>
              <a:rPr lang="en-US" dirty="0"/>
              <a:t>Arrange mirrors to create a convex </a:t>
            </a:r>
            <a:r>
              <a:rPr lang="en-US" dirty="0" err="1"/>
              <a:t>polyhedra</a:t>
            </a:r>
            <a:endParaRPr lang="en-US" dirty="0"/>
          </a:p>
          <a:p>
            <a:r>
              <a:rPr lang="en-US" dirty="0"/>
              <a:t>Self-reflection can not occur</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16</a:t>
            </a:fld>
            <a:endParaRPr lang="en-US"/>
          </a:p>
        </p:txBody>
      </p:sp>
      <p:cxnSp>
        <p:nvCxnSpPr>
          <p:cNvPr id="8" name="Rovná spojnica 7"/>
          <p:cNvCxnSpPr/>
          <p:nvPr/>
        </p:nvCxnSpPr>
        <p:spPr>
          <a:xfrm flipV="1">
            <a:off x="3221653" y="5158390"/>
            <a:ext cx="437402" cy="408236"/>
          </a:xfrm>
          <a:prstGeom prst="line">
            <a:avLst/>
          </a:prstGeom>
          <a:ln w="12700"/>
        </p:spPr>
        <p:style>
          <a:lnRef idx="1">
            <a:schemeClr val="dk1"/>
          </a:lnRef>
          <a:fillRef idx="0">
            <a:schemeClr val="dk1"/>
          </a:fillRef>
          <a:effectRef idx="0">
            <a:schemeClr val="dk1"/>
          </a:effectRef>
          <a:fontRef idx="minor">
            <a:schemeClr val="tx1"/>
          </a:fontRef>
        </p:style>
      </p:cxnSp>
      <p:cxnSp>
        <p:nvCxnSpPr>
          <p:cNvPr id="9" name="Rovná spojnica 8"/>
          <p:cNvCxnSpPr/>
          <p:nvPr/>
        </p:nvCxnSpPr>
        <p:spPr>
          <a:xfrm flipV="1">
            <a:off x="3656885" y="4900819"/>
            <a:ext cx="587647" cy="258643"/>
          </a:xfrm>
          <a:prstGeom prst="line">
            <a:avLst/>
          </a:prstGeom>
          <a:ln w="12700"/>
        </p:spPr>
        <p:style>
          <a:lnRef idx="1">
            <a:schemeClr val="dk1"/>
          </a:lnRef>
          <a:fillRef idx="0">
            <a:schemeClr val="dk1"/>
          </a:fillRef>
          <a:effectRef idx="0">
            <a:schemeClr val="dk1"/>
          </a:effectRef>
          <a:fontRef idx="minor">
            <a:schemeClr val="tx1"/>
          </a:fontRef>
        </p:style>
      </p:cxnSp>
      <p:cxnSp>
        <p:nvCxnSpPr>
          <p:cNvPr id="10" name="Rovná spojnica 9"/>
          <p:cNvCxnSpPr/>
          <p:nvPr/>
        </p:nvCxnSpPr>
        <p:spPr>
          <a:xfrm flipV="1">
            <a:off x="4243194" y="4720903"/>
            <a:ext cx="832695" cy="179917"/>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Rovná spojnica 10"/>
          <p:cNvCxnSpPr/>
          <p:nvPr/>
        </p:nvCxnSpPr>
        <p:spPr>
          <a:xfrm flipV="1">
            <a:off x="5075889" y="4706196"/>
            <a:ext cx="952302" cy="14707"/>
          </a:xfrm>
          <a:prstGeom prst="line">
            <a:avLst/>
          </a:prstGeom>
          <a:ln w="12700"/>
        </p:spPr>
        <p:style>
          <a:lnRef idx="1">
            <a:schemeClr val="dk1"/>
          </a:lnRef>
          <a:fillRef idx="0">
            <a:schemeClr val="dk1"/>
          </a:fillRef>
          <a:effectRef idx="0">
            <a:schemeClr val="dk1"/>
          </a:effectRef>
          <a:fontRef idx="minor">
            <a:schemeClr val="tx1"/>
          </a:fontRef>
        </p:style>
      </p:cxnSp>
      <p:cxnSp>
        <p:nvCxnSpPr>
          <p:cNvPr id="12" name="Rovná spojnica 11"/>
          <p:cNvCxnSpPr/>
          <p:nvPr/>
        </p:nvCxnSpPr>
        <p:spPr>
          <a:xfrm>
            <a:off x="6858077" y="4787968"/>
            <a:ext cx="710720" cy="185756"/>
          </a:xfrm>
          <a:prstGeom prst="line">
            <a:avLst/>
          </a:prstGeom>
          <a:ln w="12700"/>
        </p:spPr>
        <p:style>
          <a:lnRef idx="1">
            <a:schemeClr val="dk1"/>
          </a:lnRef>
          <a:fillRef idx="0">
            <a:schemeClr val="dk1"/>
          </a:fillRef>
          <a:effectRef idx="0">
            <a:schemeClr val="dk1"/>
          </a:effectRef>
          <a:fontRef idx="minor">
            <a:schemeClr val="tx1"/>
          </a:fontRef>
        </p:style>
      </p:cxnSp>
      <p:cxnSp>
        <p:nvCxnSpPr>
          <p:cNvPr id="13" name="Rovná spojnica 12"/>
          <p:cNvCxnSpPr/>
          <p:nvPr/>
        </p:nvCxnSpPr>
        <p:spPr>
          <a:xfrm>
            <a:off x="7567213" y="4971554"/>
            <a:ext cx="579434" cy="390953"/>
          </a:xfrm>
          <a:prstGeom prst="line">
            <a:avLst/>
          </a:prstGeom>
          <a:ln w="12700"/>
        </p:spPr>
        <p:style>
          <a:lnRef idx="1">
            <a:schemeClr val="dk1"/>
          </a:lnRef>
          <a:fillRef idx="0">
            <a:schemeClr val="dk1"/>
          </a:fillRef>
          <a:effectRef idx="0">
            <a:schemeClr val="dk1"/>
          </a:effectRef>
          <a:fontRef idx="minor">
            <a:schemeClr val="tx1"/>
          </a:fontRef>
        </p:style>
      </p:cxnSp>
      <p:cxnSp>
        <p:nvCxnSpPr>
          <p:cNvPr id="14" name="Rovná spojnica 13"/>
          <p:cNvCxnSpPr/>
          <p:nvPr/>
        </p:nvCxnSpPr>
        <p:spPr>
          <a:xfrm>
            <a:off x="8137121" y="5362508"/>
            <a:ext cx="222250" cy="204118"/>
          </a:xfrm>
          <a:prstGeom prst="line">
            <a:avLst/>
          </a:prstGeom>
          <a:ln w="12700"/>
        </p:spPr>
        <p:style>
          <a:lnRef idx="1">
            <a:schemeClr val="dk1"/>
          </a:lnRef>
          <a:fillRef idx="0">
            <a:schemeClr val="dk1"/>
          </a:fillRef>
          <a:effectRef idx="0">
            <a:schemeClr val="dk1"/>
          </a:effectRef>
          <a:fontRef idx="minor">
            <a:schemeClr val="tx1"/>
          </a:fontRef>
        </p:style>
      </p:cxnSp>
      <p:cxnSp>
        <p:nvCxnSpPr>
          <p:cNvPr id="15" name="Rovná spojnica 14"/>
          <p:cNvCxnSpPr/>
          <p:nvPr/>
        </p:nvCxnSpPr>
        <p:spPr>
          <a:xfrm>
            <a:off x="6020842" y="4706196"/>
            <a:ext cx="837235" cy="81014"/>
          </a:xfrm>
          <a:prstGeom prst="line">
            <a:avLst/>
          </a:prstGeom>
          <a:ln w="12700"/>
        </p:spPr>
        <p:style>
          <a:lnRef idx="1">
            <a:schemeClr val="dk1"/>
          </a:lnRef>
          <a:fillRef idx="0">
            <a:schemeClr val="dk1"/>
          </a:fillRef>
          <a:effectRef idx="0">
            <a:schemeClr val="dk1"/>
          </a:effectRef>
          <a:fontRef idx="minor">
            <a:schemeClr val="tx1"/>
          </a:fontRef>
        </p:style>
      </p:cxnSp>
      <p:grpSp>
        <p:nvGrpSpPr>
          <p:cNvPr id="16" name="Skupina 15"/>
          <p:cNvGrpSpPr/>
          <p:nvPr/>
        </p:nvGrpSpPr>
        <p:grpSpPr>
          <a:xfrm>
            <a:off x="3651146" y="4471332"/>
            <a:ext cx="4495153" cy="1207092"/>
            <a:chOff x="1073449" y="4471332"/>
            <a:chExt cx="4495153" cy="1207092"/>
          </a:xfrm>
        </p:grpSpPr>
        <p:cxnSp>
          <p:nvCxnSpPr>
            <p:cNvPr id="17" name="Rovná spojnica 16"/>
            <p:cNvCxnSpPr/>
            <p:nvPr/>
          </p:nvCxnSpPr>
          <p:spPr>
            <a:xfrm>
              <a:off x="1073449" y="4471416"/>
              <a:ext cx="0" cy="1207008"/>
            </a:xfrm>
            <a:prstGeom prst="line">
              <a:avLst/>
            </a:prstGeom>
            <a:ln w="12700">
              <a:solidFill>
                <a:srgbClr val="F7941D"/>
              </a:solidFill>
              <a:prstDash val="dash"/>
            </a:ln>
          </p:spPr>
          <p:style>
            <a:lnRef idx="1">
              <a:schemeClr val="accent1"/>
            </a:lnRef>
            <a:fillRef idx="0">
              <a:schemeClr val="accent1"/>
            </a:fillRef>
            <a:effectRef idx="0">
              <a:schemeClr val="accent1"/>
            </a:effectRef>
            <a:fontRef idx="minor">
              <a:schemeClr val="tx1"/>
            </a:fontRef>
          </p:style>
        </p:cxnSp>
        <p:cxnSp>
          <p:nvCxnSpPr>
            <p:cNvPr id="18" name="Rovná spojnica 17"/>
            <p:cNvCxnSpPr/>
            <p:nvPr/>
          </p:nvCxnSpPr>
          <p:spPr>
            <a:xfrm>
              <a:off x="1660540" y="4471416"/>
              <a:ext cx="0" cy="1207008"/>
            </a:xfrm>
            <a:prstGeom prst="line">
              <a:avLst/>
            </a:prstGeom>
            <a:ln w="12700">
              <a:solidFill>
                <a:srgbClr val="F7941D"/>
              </a:solidFill>
              <a:prstDash val="dash"/>
            </a:ln>
          </p:spPr>
          <p:style>
            <a:lnRef idx="1">
              <a:schemeClr val="accent1"/>
            </a:lnRef>
            <a:fillRef idx="0">
              <a:schemeClr val="accent1"/>
            </a:fillRef>
            <a:effectRef idx="0">
              <a:schemeClr val="accent1"/>
            </a:effectRef>
            <a:fontRef idx="minor">
              <a:schemeClr val="tx1"/>
            </a:fontRef>
          </p:style>
        </p:cxnSp>
        <p:cxnSp>
          <p:nvCxnSpPr>
            <p:cNvPr id="19" name="Rovná spojnica 18"/>
            <p:cNvCxnSpPr/>
            <p:nvPr/>
          </p:nvCxnSpPr>
          <p:spPr>
            <a:xfrm>
              <a:off x="2497211" y="4471416"/>
              <a:ext cx="0" cy="1207008"/>
            </a:xfrm>
            <a:prstGeom prst="line">
              <a:avLst/>
            </a:prstGeom>
            <a:ln w="12700">
              <a:solidFill>
                <a:srgbClr val="F7941D"/>
              </a:solidFill>
              <a:prstDash val="dash"/>
            </a:ln>
          </p:spPr>
          <p:style>
            <a:lnRef idx="1">
              <a:schemeClr val="accent1"/>
            </a:lnRef>
            <a:fillRef idx="0">
              <a:schemeClr val="accent1"/>
            </a:fillRef>
            <a:effectRef idx="0">
              <a:schemeClr val="accent1"/>
            </a:effectRef>
            <a:fontRef idx="minor">
              <a:schemeClr val="tx1"/>
            </a:fontRef>
          </p:style>
        </p:cxnSp>
        <p:cxnSp>
          <p:nvCxnSpPr>
            <p:cNvPr id="20" name="Rovná spojnica 19"/>
            <p:cNvCxnSpPr/>
            <p:nvPr/>
          </p:nvCxnSpPr>
          <p:spPr>
            <a:xfrm>
              <a:off x="3448931" y="4471332"/>
              <a:ext cx="0" cy="1205613"/>
            </a:xfrm>
            <a:prstGeom prst="line">
              <a:avLst/>
            </a:prstGeom>
            <a:ln w="12700">
              <a:solidFill>
                <a:srgbClr val="F7941D"/>
              </a:solidFill>
              <a:prstDash val="dash"/>
            </a:ln>
          </p:spPr>
          <p:style>
            <a:lnRef idx="1">
              <a:schemeClr val="accent1"/>
            </a:lnRef>
            <a:fillRef idx="0">
              <a:schemeClr val="accent1"/>
            </a:fillRef>
            <a:effectRef idx="0">
              <a:schemeClr val="accent1"/>
            </a:effectRef>
            <a:fontRef idx="minor">
              <a:schemeClr val="tx1"/>
            </a:fontRef>
          </p:style>
        </p:cxnSp>
        <p:cxnSp>
          <p:nvCxnSpPr>
            <p:cNvPr id="21" name="Rovná spojnica 20"/>
            <p:cNvCxnSpPr/>
            <p:nvPr/>
          </p:nvCxnSpPr>
          <p:spPr>
            <a:xfrm>
              <a:off x="4288395" y="4471416"/>
              <a:ext cx="0" cy="1207008"/>
            </a:xfrm>
            <a:prstGeom prst="line">
              <a:avLst/>
            </a:prstGeom>
            <a:ln w="12700">
              <a:solidFill>
                <a:srgbClr val="F7941D"/>
              </a:solidFill>
              <a:prstDash val="dash"/>
            </a:ln>
          </p:spPr>
          <p:style>
            <a:lnRef idx="1">
              <a:schemeClr val="accent1"/>
            </a:lnRef>
            <a:fillRef idx="0">
              <a:schemeClr val="accent1"/>
            </a:fillRef>
            <a:effectRef idx="0">
              <a:schemeClr val="accent1"/>
            </a:effectRef>
            <a:fontRef idx="minor">
              <a:schemeClr val="tx1"/>
            </a:fontRef>
          </p:style>
        </p:cxnSp>
        <p:cxnSp>
          <p:nvCxnSpPr>
            <p:cNvPr id="22" name="Rovná spojnica 21"/>
            <p:cNvCxnSpPr/>
            <p:nvPr/>
          </p:nvCxnSpPr>
          <p:spPr>
            <a:xfrm>
              <a:off x="4993527" y="4471416"/>
              <a:ext cx="0" cy="1207008"/>
            </a:xfrm>
            <a:prstGeom prst="line">
              <a:avLst/>
            </a:prstGeom>
            <a:ln w="12700">
              <a:solidFill>
                <a:srgbClr val="F7941D"/>
              </a:solidFill>
              <a:prstDash val="dash"/>
            </a:ln>
          </p:spPr>
          <p:style>
            <a:lnRef idx="1">
              <a:schemeClr val="accent1"/>
            </a:lnRef>
            <a:fillRef idx="0">
              <a:schemeClr val="accent1"/>
            </a:fillRef>
            <a:effectRef idx="0">
              <a:schemeClr val="accent1"/>
            </a:effectRef>
            <a:fontRef idx="minor">
              <a:schemeClr val="tx1"/>
            </a:fontRef>
          </p:style>
        </p:cxnSp>
        <p:cxnSp>
          <p:nvCxnSpPr>
            <p:cNvPr id="23" name="Rovná spojnica 22"/>
            <p:cNvCxnSpPr/>
            <p:nvPr/>
          </p:nvCxnSpPr>
          <p:spPr>
            <a:xfrm>
              <a:off x="5568602" y="4471416"/>
              <a:ext cx="0" cy="1207008"/>
            </a:xfrm>
            <a:prstGeom prst="line">
              <a:avLst/>
            </a:prstGeom>
            <a:ln w="12700">
              <a:solidFill>
                <a:srgbClr val="F7941D"/>
              </a:solidFill>
              <a:prstDash val="dash"/>
            </a:ln>
          </p:spPr>
          <p:style>
            <a:lnRef idx="1">
              <a:schemeClr val="accent1"/>
            </a:lnRef>
            <a:fillRef idx="0">
              <a:schemeClr val="accent1"/>
            </a:fillRef>
            <a:effectRef idx="0">
              <a:schemeClr val="accent1"/>
            </a:effectRef>
            <a:fontRef idx="minor">
              <a:schemeClr val="tx1"/>
            </a:fontRef>
          </p:style>
        </p:cxnSp>
      </p:grpSp>
      <p:sp>
        <p:nvSpPr>
          <p:cNvPr id="24" name="BlokTextu 23"/>
          <p:cNvSpPr txBox="1"/>
          <p:nvPr/>
        </p:nvSpPr>
        <p:spPr>
          <a:xfrm>
            <a:off x="5374747" y="5605888"/>
            <a:ext cx="893386"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cxnSp>
        <p:nvCxnSpPr>
          <p:cNvPr id="25" name="Rovná spojovacia šípka 24"/>
          <p:cNvCxnSpPr/>
          <p:nvPr/>
        </p:nvCxnSpPr>
        <p:spPr>
          <a:xfrm flipH="1">
            <a:off x="4677046" y="3608793"/>
            <a:ext cx="908299" cy="1178417"/>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6" name="Rovná spojovacia šípka 25"/>
          <p:cNvCxnSpPr/>
          <p:nvPr/>
        </p:nvCxnSpPr>
        <p:spPr>
          <a:xfrm flipH="1" flipV="1">
            <a:off x="3479110" y="4110567"/>
            <a:ext cx="1197937" cy="687508"/>
          </a:xfrm>
          <a:prstGeom prst="straightConnector1">
            <a:avLst/>
          </a:prstGeom>
          <a:ln w="28575" cap="flat" cmpd="sng" algn="ctr">
            <a:solidFill>
              <a:srgbClr val="00B050"/>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2151480758"/>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16"/>
                                        </p:tgtEl>
                                      </p:cBhvr>
                                    </p:animEffect>
                                    <p:set>
                                      <p:cBhvr>
                                        <p:cTn id="12" dur="1" fill="hold">
                                          <p:stCondLst>
                                            <p:cond delay="499"/>
                                          </p:stCondLst>
                                        </p:cTn>
                                        <p:tgtEl>
                                          <p:spTgt spid="16"/>
                                        </p:tgtEl>
                                        <p:attrNameLst>
                                          <p:attrName>style.visibility</p:attrName>
                                        </p:attrNameLst>
                                      </p:cBhvr>
                                      <p:to>
                                        <p:strVal val="hidden"/>
                                      </p:to>
                                    </p:set>
                                  </p:childTnLst>
                                </p:cTn>
                              </p:par>
                            </p:childTnLst>
                          </p:cTn>
                        </p:par>
                        <p:par>
                          <p:cTn id="13" fill="hold">
                            <p:stCondLst>
                              <p:cond delay="500"/>
                            </p:stCondLst>
                            <p:childTnLst>
                              <p:par>
                                <p:cTn id="14" presetID="22" presetClass="entr" presetSubtype="1" fill="hold" nodeType="afterEffect">
                                  <p:stCondLst>
                                    <p:cond delay="0"/>
                                  </p:stCondLst>
                                  <p:childTnLst>
                                    <p:set>
                                      <p:cBhvr>
                                        <p:cTn id="15" dur="1" fill="hold">
                                          <p:stCondLst>
                                            <p:cond delay="0"/>
                                          </p:stCondLst>
                                        </p:cTn>
                                        <p:tgtEl>
                                          <p:spTgt spid="25"/>
                                        </p:tgtEl>
                                        <p:attrNameLst>
                                          <p:attrName>style.visibility</p:attrName>
                                        </p:attrNameLst>
                                      </p:cBhvr>
                                      <p:to>
                                        <p:strVal val="visible"/>
                                      </p:to>
                                    </p:set>
                                    <p:animEffect transition="in" filter="wipe(up)">
                                      <p:cBhvr>
                                        <p:cTn id="16" dur="1000"/>
                                        <p:tgtEl>
                                          <p:spTgt spid="25"/>
                                        </p:tgtEl>
                                      </p:cBhvr>
                                    </p:animEffect>
                                  </p:childTnLst>
                                </p:cTn>
                              </p:par>
                            </p:childTnLst>
                          </p:cTn>
                        </p:par>
                        <p:par>
                          <p:cTn id="17" fill="hold">
                            <p:stCondLst>
                              <p:cond delay="1500"/>
                            </p:stCondLst>
                            <p:childTnLst>
                              <p:par>
                                <p:cTn id="18" presetID="22" presetClass="entr" presetSubtype="4" fill="hold" nodeType="afterEffect">
                                  <p:stCondLst>
                                    <p:cond delay="0"/>
                                  </p:stCondLst>
                                  <p:childTnLst>
                                    <p:set>
                                      <p:cBhvr>
                                        <p:cTn id="19" dur="1" fill="hold">
                                          <p:stCondLst>
                                            <p:cond delay="0"/>
                                          </p:stCondLst>
                                        </p:cTn>
                                        <p:tgtEl>
                                          <p:spTgt spid="26"/>
                                        </p:tgtEl>
                                        <p:attrNameLst>
                                          <p:attrName>style.visibility</p:attrName>
                                        </p:attrNameLst>
                                      </p:cBhvr>
                                      <p:to>
                                        <p:strVal val="visible"/>
                                      </p:to>
                                    </p:set>
                                    <p:animEffect transition="in" filter="wipe(down)">
                                      <p:cBhvr>
                                        <p:cTn id="20" dur="10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Our Goal</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17</a:t>
            </a:fld>
            <a:endParaRPr lang="en-US"/>
          </a:p>
        </p:txBody>
      </p:sp>
      <p:pic>
        <p:nvPicPr>
          <p:cNvPr id="7" name="Obrázok 6"/>
          <p:cNvPicPr>
            <a:picLocks noChangeAspect="1"/>
          </p:cNvPicPr>
          <p:nvPr/>
        </p:nvPicPr>
        <p:blipFill rotWithShape="1">
          <a:blip r:embed="rId3">
            <a:extLst>
              <a:ext uri="{28A0092B-C50C-407E-A947-70E740481C1C}">
                <a14:useLocalDpi xmlns:a14="http://schemas.microsoft.com/office/drawing/2010/main" val="0"/>
              </a:ext>
            </a:extLst>
          </a:blip>
          <a:srcRect l="9134" r="9944"/>
          <a:stretch/>
        </p:blipFill>
        <p:spPr>
          <a:xfrm>
            <a:off x="1289534" y="1778390"/>
            <a:ext cx="5920154" cy="4117178"/>
          </a:xfrm>
          <a:prstGeom prst="rect">
            <a:avLst/>
          </a:prstGeom>
        </p:spPr>
      </p:pic>
      <p:pic>
        <p:nvPicPr>
          <p:cNvPr id="8" name="Obrázok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94284" y="1116865"/>
            <a:ext cx="4284727" cy="3088028"/>
          </a:xfrm>
          <a:prstGeom prst="rect">
            <a:avLst/>
          </a:prstGeom>
        </p:spPr>
      </p:pic>
    </p:spTree>
    <p:extLst>
      <p:ext uri="{BB962C8B-B14F-4D97-AF65-F5344CB8AC3E}">
        <p14:creationId xmlns:p14="http://schemas.microsoft.com/office/powerpoint/2010/main" val="24077930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Screen Generation Pipeline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18</a:t>
            </a:fld>
            <a:endParaRPr lang="en-US"/>
          </a:p>
        </p:txBody>
      </p:sp>
      <p:pic>
        <p:nvPicPr>
          <p:cNvPr id="7" name="Obrázok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5815" y="2169475"/>
            <a:ext cx="11493600" cy="1832073"/>
          </a:xfrm>
          <a:prstGeom prst="rect">
            <a:avLst/>
          </a:prstGeom>
        </p:spPr>
      </p:pic>
      <p:sp>
        <p:nvSpPr>
          <p:cNvPr id="8" name="BlokTextu 7"/>
          <p:cNvSpPr txBox="1"/>
          <p:nvPr/>
        </p:nvSpPr>
        <p:spPr>
          <a:xfrm>
            <a:off x="235815" y="4153945"/>
            <a:ext cx="2509706"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Define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Cinema Arrangement</a:t>
            </a:r>
          </a:p>
        </p:txBody>
      </p:sp>
      <p:sp>
        <p:nvSpPr>
          <p:cNvPr id="9" name="BlokTextu 8"/>
          <p:cNvSpPr txBox="1"/>
          <p:nvPr/>
        </p:nvSpPr>
        <p:spPr>
          <a:xfrm>
            <a:off x="5689699" y="4153947"/>
            <a:ext cx="309553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Generate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Screen Shape and Surface</a:t>
            </a:r>
          </a:p>
        </p:txBody>
      </p:sp>
      <p:sp>
        <p:nvSpPr>
          <p:cNvPr id="10" name="BlokTextu 9"/>
          <p:cNvSpPr txBox="1"/>
          <p:nvPr/>
        </p:nvSpPr>
        <p:spPr>
          <a:xfrm>
            <a:off x="2965034" y="4153948"/>
            <a:ext cx="198586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Compute Microgeometries</a:t>
            </a:r>
          </a:p>
        </p:txBody>
      </p:sp>
      <p:sp>
        <p:nvSpPr>
          <p:cNvPr id="11" name="BlokTextu 10"/>
          <p:cNvSpPr txBox="1"/>
          <p:nvPr/>
        </p:nvSpPr>
        <p:spPr>
          <a:xfrm>
            <a:off x="8954415" y="4153946"/>
            <a:ext cx="309553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Manufacture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sp>
        <p:nvSpPr>
          <p:cNvPr id="12" name="Obdĺžnik 11"/>
          <p:cNvSpPr/>
          <p:nvPr/>
        </p:nvSpPr>
        <p:spPr>
          <a:xfrm>
            <a:off x="2676088" y="1929468"/>
            <a:ext cx="9269835" cy="3070371"/>
          </a:xfrm>
          <a:prstGeom prst="rect">
            <a:avLst/>
          </a:prstGeom>
          <a:solidFill>
            <a:srgbClr val="FFFFFF">
              <a:alpha val="60000"/>
            </a:srgb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92442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Obrázok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4864" y="1583089"/>
            <a:ext cx="3851907" cy="3973194"/>
          </a:xfrm>
          <a:prstGeom prst="rect">
            <a:avLst/>
          </a:prstGeom>
        </p:spPr>
      </p:pic>
      <p:sp>
        <p:nvSpPr>
          <p:cNvPr id="2" name="Nadpis 1"/>
          <p:cNvSpPr>
            <a:spLocks noGrp="1"/>
          </p:cNvSpPr>
          <p:nvPr>
            <p:ph type="title"/>
          </p:nvPr>
        </p:nvSpPr>
        <p:spPr/>
        <p:txBody>
          <a:bodyPr/>
          <a:lstStyle/>
          <a:p>
            <a:r>
              <a:rPr lang="en-US" dirty="0"/>
              <a:t>Setup Definition</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19</a:t>
            </a:fld>
            <a:endParaRPr lang="en-US"/>
          </a:p>
        </p:txBody>
      </p:sp>
      <p:sp>
        <p:nvSpPr>
          <p:cNvPr id="14" name="Zástupný objekt pre obsah 2"/>
          <p:cNvSpPr>
            <a:spLocks noGrp="1"/>
          </p:cNvSpPr>
          <p:nvPr>
            <p:ph idx="1"/>
          </p:nvPr>
        </p:nvSpPr>
        <p:spPr>
          <a:xfrm>
            <a:off x="4803372" y="1219200"/>
            <a:ext cx="6550427" cy="4957763"/>
          </a:xfrm>
        </p:spPr>
        <p:txBody>
          <a:bodyPr/>
          <a:lstStyle/>
          <a:p>
            <a:r>
              <a:rPr lang="en-US" dirty="0"/>
              <a:t>Projector</a:t>
            </a:r>
          </a:p>
          <a:p>
            <a:pPr lvl="1"/>
            <a:r>
              <a:rPr lang="en-US" dirty="0"/>
              <a:t>Assumed to be a point light source</a:t>
            </a:r>
          </a:p>
        </p:txBody>
      </p:sp>
      <p:sp>
        <p:nvSpPr>
          <p:cNvPr id="22" name="Obdĺžnik 21"/>
          <p:cNvSpPr/>
          <p:nvPr/>
        </p:nvSpPr>
        <p:spPr>
          <a:xfrm>
            <a:off x="1812022" y="1518407"/>
            <a:ext cx="1065402" cy="998290"/>
          </a:xfrm>
          <a:prstGeom prst="rect">
            <a:avLst/>
          </a:prstGeom>
          <a:noFill/>
          <a:ln>
            <a:solidFill>
              <a:srgbClr val="36D7B7"/>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42900037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Obrázok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4864" y="1583089"/>
            <a:ext cx="3851907" cy="3973194"/>
          </a:xfrm>
          <a:prstGeom prst="rect">
            <a:avLst/>
          </a:prstGeom>
        </p:spPr>
      </p:pic>
      <p:sp>
        <p:nvSpPr>
          <p:cNvPr id="2" name="Nadpis 1"/>
          <p:cNvSpPr>
            <a:spLocks noGrp="1"/>
          </p:cNvSpPr>
          <p:nvPr>
            <p:ph type="title"/>
          </p:nvPr>
        </p:nvSpPr>
        <p:spPr/>
        <p:txBody>
          <a:bodyPr/>
          <a:lstStyle/>
          <a:p>
            <a:r>
              <a:rPr lang="en-US" dirty="0"/>
              <a:t>Setup Definition</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20</a:t>
            </a:fld>
            <a:endParaRPr lang="en-US"/>
          </a:p>
        </p:txBody>
      </p:sp>
      <p:sp>
        <p:nvSpPr>
          <p:cNvPr id="14" name="Zástupný objekt pre obsah 2"/>
          <p:cNvSpPr>
            <a:spLocks noGrp="1"/>
          </p:cNvSpPr>
          <p:nvPr>
            <p:ph idx="1"/>
          </p:nvPr>
        </p:nvSpPr>
        <p:spPr>
          <a:xfrm>
            <a:off x="4803372" y="1219200"/>
            <a:ext cx="6550427" cy="4957763"/>
          </a:xfrm>
        </p:spPr>
        <p:txBody>
          <a:bodyPr/>
          <a:lstStyle/>
          <a:p>
            <a:r>
              <a:rPr lang="en-US" dirty="0"/>
              <a:t>Projector</a:t>
            </a:r>
          </a:p>
          <a:p>
            <a:pPr lvl="1"/>
            <a:r>
              <a:rPr lang="en-US" dirty="0"/>
              <a:t>Assumed to be a point light source</a:t>
            </a:r>
          </a:p>
          <a:p>
            <a:r>
              <a:rPr lang="en-US" dirty="0"/>
              <a:t>Audience</a:t>
            </a:r>
          </a:p>
          <a:p>
            <a:pPr lvl="1"/>
            <a:r>
              <a:rPr lang="en-US" dirty="0"/>
              <a:t>Specified as one or more </a:t>
            </a:r>
            <a:r>
              <a:rPr lang="en-US" dirty="0" err="1"/>
              <a:t>polyhedra</a:t>
            </a:r>
            <a:endParaRPr lang="en-US" dirty="0"/>
          </a:p>
        </p:txBody>
      </p:sp>
      <p:sp>
        <p:nvSpPr>
          <p:cNvPr id="22" name="Obdĺžnik 21"/>
          <p:cNvSpPr/>
          <p:nvPr/>
        </p:nvSpPr>
        <p:spPr>
          <a:xfrm>
            <a:off x="991998" y="2919369"/>
            <a:ext cx="2715936" cy="1694576"/>
          </a:xfrm>
          <a:prstGeom prst="rect">
            <a:avLst/>
          </a:prstGeom>
          <a:noFill/>
          <a:ln>
            <a:solidFill>
              <a:srgbClr val="36D7B7"/>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411975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Obrázok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4864" y="1583089"/>
            <a:ext cx="3851907" cy="3973194"/>
          </a:xfrm>
          <a:prstGeom prst="rect">
            <a:avLst/>
          </a:prstGeom>
        </p:spPr>
      </p:pic>
      <p:sp>
        <p:nvSpPr>
          <p:cNvPr id="2" name="Nadpis 1"/>
          <p:cNvSpPr>
            <a:spLocks noGrp="1"/>
          </p:cNvSpPr>
          <p:nvPr>
            <p:ph type="title"/>
          </p:nvPr>
        </p:nvSpPr>
        <p:spPr/>
        <p:txBody>
          <a:bodyPr/>
          <a:lstStyle/>
          <a:p>
            <a:r>
              <a:rPr lang="en-US" dirty="0"/>
              <a:t>Setup Definition</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21</a:t>
            </a:fld>
            <a:endParaRPr lang="en-US"/>
          </a:p>
        </p:txBody>
      </p:sp>
      <p:sp>
        <p:nvSpPr>
          <p:cNvPr id="14" name="Zástupný objekt pre obsah 2"/>
          <p:cNvSpPr>
            <a:spLocks noGrp="1"/>
          </p:cNvSpPr>
          <p:nvPr>
            <p:ph idx="1"/>
          </p:nvPr>
        </p:nvSpPr>
        <p:spPr>
          <a:xfrm>
            <a:off x="4803372" y="1219200"/>
            <a:ext cx="6550427" cy="4957763"/>
          </a:xfrm>
        </p:spPr>
        <p:txBody>
          <a:bodyPr/>
          <a:lstStyle/>
          <a:p>
            <a:r>
              <a:rPr lang="en-US" dirty="0"/>
              <a:t>Projector</a:t>
            </a:r>
          </a:p>
          <a:p>
            <a:pPr lvl="1"/>
            <a:r>
              <a:rPr lang="en-US" dirty="0"/>
              <a:t>Assumed to be a point light source</a:t>
            </a:r>
          </a:p>
          <a:p>
            <a:r>
              <a:rPr lang="en-US" dirty="0"/>
              <a:t>Audience</a:t>
            </a:r>
          </a:p>
          <a:p>
            <a:pPr lvl="1"/>
            <a:r>
              <a:rPr lang="en-US" dirty="0"/>
              <a:t>Specified as one or more </a:t>
            </a:r>
            <a:r>
              <a:rPr lang="en-US" dirty="0" err="1"/>
              <a:t>polyhedra</a:t>
            </a:r>
            <a:endParaRPr lang="en-US" dirty="0"/>
          </a:p>
          <a:p>
            <a:r>
              <a:rPr lang="en-US" dirty="0"/>
              <a:t>Screen</a:t>
            </a:r>
          </a:p>
          <a:p>
            <a:pPr lvl="1"/>
            <a:r>
              <a:rPr lang="en-US" dirty="0"/>
              <a:t>Defined by its dimensions and microgeometry size</a:t>
            </a:r>
          </a:p>
        </p:txBody>
      </p:sp>
      <p:sp>
        <p:nvSpPr>
          <p:cNvPr id="22" name="Obdĺžnik 21"/>
          <p:cNvSpPr/>
          <p:nvPr/>
        </p:nvSpPr>
        <p:spPr>
          <a:xfrm>
            <a:off x="310393" y="4962604"/>
            <a:ext cx="4068660" cy="741910"/>
          </a:xfrm>
          <a:prstGeom prst="rect">
            <a:avLst/>
          </a:prstGeom>
          <a:noFill/>
          <a:ln>
            <a:solidFill>
              <a:srgbClr val="36D7B7"/>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13526371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Screen Generation Pipeline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22</a:t>
            </a:fld>
            <a:endParaRPr lang="en-US"/>
          </a:p>
        </p:txBody>
      </p:sp>
      <p:pic>
        <p:nvPicPr>
          <p:cNvPr id="7" name="Obrázok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5815" y="2169475"/>
            <a:ext cx="11493600" cy="1832073"/>
          </a:xfrm>
          <a:prstGeom prst="rect">
            <a:avLst/>
          </a:prstGeom>
        </p:spPr>
      </p:pic>
      <p:sp>
        <p:nvSpPr>
          <p:cNvPr id="8" name="BlokTextu 7"/>
          <p:cNvSpPr txBox="1"/>
          <p:nvPr/>
        </p:nvSpPr>
        <p:spPr>
          <a:xfrm>
            <a:off x="235815" y="4153945"/>
            <a:ext cx="2509706"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Define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Cinema Arrangement</a:t>
            </a:r>
          </a:p>
        </p:txBody>
      </p:sp>
      <p:sp>
        <p:nvSpPr>
          <p:cNvPr id="9" name="BlokTextu 8"/>
          <p:cNvSpPr txBox="1"/>
          <p:nvPr/>
        </p:nvSpPr>
        <p:spPr>
          <a:xfrm>
            <a:off x="5689699" y="4153947"/>
            <a:ext cx="309553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Generate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Screen Shape and Surface</a:t>
            </a:r>
          </a:p>
        </p:txBody>
      </p:sp>
      <p:sp>
        <p:nvSpPr>
          <p:cNvPr id="10" name="BlokTextu 9"/>
          <p:cNvSpPr txBox="1"/>
          <p:nvPr/>
        </p:nvSpPr>
        <p:spPr>
          <a:xfrm>
            <a:off x="2965034" y="4153948"/>
            <a:ext cx="198586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Compute Microgeometries</a:t>
            </a:r>
          </a:p>
        </p:txBody>
      </p:sp>
      <p:sp>
        <p:nvSpPr>
          <p:cNvPr id="11" name="BlokTextu 10"/>
          <p:cNvSpPr txBox="1"/>
          <p:nvPr/>
        </p:nvSpPr>
        <p:spPr>
          <a:xfrm>
            <a:off x="8954415" y="4153946"/>
            <a:ext cx="309553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Manufacture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sp>
        <p:nvSpPr>
          <p:cNvPr id="12" name="Obdĺžnik 11"/>
          <p:cNvSpPr/>
          <p:nvPr/>
        </p:nvSpPr>
        <p:spPr>
          <a:xfrm>
            <a:off x="2676088" y="1929468"/>
            <a:ext cx="9269835" cy="3070371"/>
          </a:xfrm>
          <a:prstGeom prst="rect">
            <a:avLst/>
          </a:prstGeom>
          <a:solidFill>
            <a:srgbClr val="FFFFFF">
              <a:alpha val="60000"/>
            </a:srgb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9115901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Screen Generation Pipeline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23</a:t>
            </a:fld>
            <a:endParaRPr lang="en-US"/>
          </a:p>
        </p:txBody>
      </p:sp>
      <p:pic>
        <p:nvPicPr>
          <p:cNvPr id="7" name="Obrázok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5815" y="2169475"/>
            <a:ext cx="11493600" cy="1832073"/>
          </a:xfrm>
          <a:prstGeom prst="rect">
            <a:avLst/>
          </a:prstGeom>
        </p:spPr>
      </p:pic>
      <p:sp>
        <p:nvSpPr>
          <p:cNvPr id="8" name="BlokTextu 7"/>
          <p:cNvSpPr txBox="1"/>
          <p:nvPr/>
        </p:nvSpPr>
        <p:spPr>
          <a:xfrm>
            <a:off x="235815" y="4153945"/>
            <a:ext cx="2509706"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Define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Cinema Arrangement</a:t>
            </a:r>
          </a:p>
        </p:txBody>
      </p:sp>
      <p:sp>
        <p:nvSpPr>
          <p:cNvPr id="9" name="BlokTextu 8"/>
          <p:cNvSpPr txBox="1"/>
          <p:nvPr/>
        </p:nvSpPr>
        <p:spPr>
          <a:xfrm>
            <a:off x="5689699" y="4153947"/>
            <a:ext cx="309553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Generate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Screen Shape and Surface</a:t>
            </a:r>
          </a:p>
        </p:txBody>
      </p:sp>
      <p:sp>
        <p:nvSpPr>
          <p:cNvPr id="10" name="BlokTextu 9"/>
          <p:cNvSpPr txBox="1"/>
          <p:nvPr/>
        </p:nvSpPr>
        <p:spPr>
          <a:xfrm>
            <a:off x="2965034" y="4153948"/>
            <a:ext cx="198586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Compute Microgeometries</a:t>
            </a:r>
          </a:p>
        </p:txBody>
      </p:sp>
      <p:sp>
        <p:nvSpPr>
          <p:cNvPr id="11" name="BlokTextu 10"/>
          <p:cNvSpPr txBox="1"/>
          <p:nvPr/>
        </p:nvSpPr>
        <p:spPr>
          <a:xfrm>
            <a:off x="8954415" y="4153946"/>
            <a:ext cx="309553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Manufacture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sp>
        <p:nvSpPr>
          <p:cNvPr id="12" name="Obdĺžnik 11"/>
          <p:cNvSpPr/>
          <p:nvPr/>
        </p:nvSpPr>
        <p:spPr>
          <a:xfrm>
            <a:off x="4950902" y="1929468"/>
            <a:ext cx="6995021" cy="3070371"/>
          </a:xfrm>
          <a:prstGeom prst="rect">
            <a:avLst/>
          </a:prstGeom>
          <a:solidFill>
            <a:srgbClr val="FFFFFF">
              <a:alpha val="60000"/>
            </a:srgb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8027731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Our Input</a:t>
            </a:r>
          </a:p>
        </p:txBody>
      </p:sp>
      <mc:AlternateContent xmlns:mc="http://schemas.openxmlformats.org/markup-compatibility/2006" xmlns:a14="http://schemas.microsoft.com/office/drawing/2010/main">
        <mc:Choice Requires="a14">
          <p:sp>
            <p:nvSpPr>
              <p:cNvPr id="3" name="Zástupný objekt pre obsah 2"/>
              <p:cNvSpPr>
                <a:spLocks noGrp="1"/>
              </p:cNvSpPr>
              <p:nvPr>
                <p:ph idx="1"/>
              </p:nvPr>
            </p:nvSpPr>
            <p:spPr/>
            <p:txBody>
              <a:bodyPr/>
              <a:lstStyle/>
              <a:p>
                <a:r>
                  <a:rPr lang="en-US" dirty="0"/>
                  <a:t>Directions towards the audience = mirror </a:t>
                </a:r>
                <a:r>
                  <a:rPr lang="en-US" dirty="0" err="1"/>
                  <a:t>normals</a:t>
                </a:r>
                <a:r>
                  <a:rPr lang="en-US" dirty="0"/>
                  <a:t> </a:t>
                </a:r>
                <a14:m>
                  <m:oMath xmlns:m="http://schemas.openxmlformats.org/officeDocument/2006/math">
                    <m:r>
                      <a:rPr lang="en-US" b="1" i="1">
                        <a:latin typeface="Cambria Math" panose="02040503050406030204" pitchFamily="18" charset="0"/>
                      </a:rPr>
                      <m:t>𝒏</m:t>
                    </m:r>
                  </m:oMath>
                </a14:m>
                <a:endParaRPr lang="en-US" b="1" dirty="0"/>
              </a:p>
              <a:p>
                <a:endParaRPr lang="en-US" dirty="0"/>
              </a:p>
            </p:txBody>
          </p:sp>
        </mc:Choice>
        <mc:Fallback xmlns="">
          <p:sp>
            <p:nvSpPr>
              <p:cNvPr id="3" name="Zástupný objekt pre obsah 2"/>
              <p:cNvSpPr>
                <a:spLocks noGrp="1" noRot="1" noChangeAspect="1" noMove="1" noResize="1" noEditPoints="1" noAdjustHandles="1" noChangeArrowheads="1" noChangeShapeType="1" noTextEdit="1"/>
              </p:cNvSpPr>
              <p:nvPr>
                <p:ph idx="1"/>
              </p:nvPr>
            </p:nvSpPr>
            <p:spPr>
              <a:blipFill>
                <a:blip r:embed="rId3"/>
                <a:stretch>
                  <a:fillRect l="-1043"/>
                </a:stretch>
              </a:blipFill>
            </p:spPr>
            <p:txBody>
              <a:bodyPr/>
              <a:lstStyle/>
              <a:p>
                <a:r>
                  <a:rPr lang="en-US">
                    <a:noFill/>
                  </a:rPr>
                  <a:t> </a:t>
                </a:r>
              </a:p>
            </p:txBody>
          </p:sp>
        </mc:Fallback>
      </mc:AlternateContent>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24</a:t>
            </a:fld>
            <a:endParaRPr lang="en-US"/>
          </a:p>
        </p:txBody>
      </p:sp>
      <p:cxnSp>
        <p:nvCxnSpPr>
          <p:cNvPr id="6" name="Rovná spojnica 5"/>
          <p:cNvCxnSpPr/>
          <p:nvPr/>
        </p:nvCxnSpPr>
        <p:spPr>
          <a:xfrm flipV="1">
            <a:off x="838200" y="5855558"/>
            <a:ext cx="3960793" cy="6945"/>
          </a:xfrm>
          <a:prstGeom prst="line">
            <a:avLst/>
          </a:prstGeom>
          <a:ln w="12700"/>
        </p:spPr>
        <p:style>
          <a:lnRef idx="1">
            <a:schemeClr val="dk1"/>
          </a:lnRef>
          <a:fillRef idx="0">
            <a:schemeClr val="dk1"/>
          </a:fillRef>
          <a:effectRef idx="0">
            <a:schemeClr val="dk1"/>
          </a:effectRef>
          <a:fontRef idx="minor">
            <a:schemeClr val="tx1"/>
          </a:fontRef>
        </p:style>
      </p:cxnSp>
      <p:pic>
        <p:nvPicPr>
          <p:cNvPr id="7" name="Obrázok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35676" y="3817546"/>
            <a:ext cx="274320" cy="471268"/>
          </a:xfrm>
          <a:prstGeom prst="rect">
            <a:avLst/>
          </a:prstGeom>
        </p:spPr>
      </p:pic>
      <p:sp>
        <p:nvSpPr>
          <p:cNvPr id="8" name="BlokTextu 7"/>
          <p:cNvSpPr txBox="1"/>
          <p:nvPr/>
        </p:nvSpPr>
        <p:spPr>
          <a:xfrm>
            <a:off x="2371903" y="5950548"/>
            <a:ext cx="893386"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pic>
        <p:nvPicPr>
          <p:cNvPr id="9" name="Obrázok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81436" y="3817546"/>
            <a:ext cx="274320" cy="471268"/>
          </a:xfrm>
          <a:prstGeom prst="rect">
            <a:avLst/>
          </a:prstGeom>
        </p:spPr>
      </p:pic>
      <p:pic>
        <p:nvPicPr>
          <p:cNvPr id="10" name="Obrázok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25105" y="3820979"/>
            <a:ext cx="274320" cy="471268"/>
          </a:xfrm>
          <a:prstGeom prst="rect">
            <a:avLst/>
          </a:prstGeom>
        </p:spPr>
      </p:pic>
      <p:pic>
        <p:nvPicPr>
          <p:cNvPr id="11" name="Obrázok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70865" y="3814113"/>
            <a:ext cx="274320" cy="471268"/>
          </a:xfrm>
          <a:prstGeom prst="rect">
            <a:avLst/>
          </a:prstGeom>
        </p:spPr>
      </p:pic>
      <p:pic>
        <p:nvPicPr>
          <p:cNvPr id="12" name="Obrázok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14534" y="3817546"/>
            <a:ext cx="274320" cy="471268"/>
          </a:xfrm>
          <a:prstGeom prst="rect">
            <a:avLst/>
          </a:prstGeom>
        </p:spPr>
      </p:pic>
      <p:pic>
        <p:nvPicPr>
          <p:cNvPr id="13" name="Obrázok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44156" y="3820979"/>
            <a:ext cx="274320" cy="471268"/>
          </a:xfrm>
          <a:prstGeom prst="rect">
            <a:avLst/>
          </a:prstGeom>
        </p:spPr>
      </p:pic>
      <p:pic>
        <p:nvPicPr>
          <p:cNvPr id="14" name="Obrázok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89916" y="3820979"/>
            <a:ext cx="274320" cy="471268"/>
          </a:xfrm>
          <a:prstGeom prst="rect">
            <a:avLst/>
          </a:prstGeom>
        </p:spPr>
      </p:pic>
      <p:cxnSp>
        <p:nvCxnSpPr>
          <p:cNvPr id="15" name="Rovná spojovacia šípka 14"/>
          <p:cNvCxnSpPr>
            <a:cxnSpLocks/>
          </p:cNvCxnSpPr>
          <p:nvPr/>
        </p:nvCxnSpPr>
        <p:spPr>
          <a:xfrm flipH="1" flipV="1">
            <a:off x="2477619" y="5378116"/>
            <a:ext cx="366742" cy="477445"/>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19" name="Rovná spojovacia šípka 18"/>
          <p:cNvCxnSpPr>
            <a:cxnSpLocks/>
          </p:cNvCxnSpPr>
          <p:nvPr/>
        </p:nvCxnSpPr>
        <p:spPr>
          <a:xfrm flipH="1" flipV="1">
            <a:off x="2722880" y="5283200"/>
            <a:ext cx="121479" cy="565416"/>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2" name="Rovná spojovacia šípka 21"/>
          <p:cNvCxnSpPr>
            <a:cxnSpLocks/>
          </p:cNvCxnSpPr>
          <p:nvPr/>
        </p:nvCxnSpPr>
        <p:spPr>
          <a:xfrm flipV="1">
            <a:off x="2844359" y="5406465"/>
            <a:ext cx="319946" cy="442152"/>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7" name="Straight Connector 26">
            <a:extLst>
              <a:ext uri="{FF2B5EF4-FFF2-40B4-BE49-F238E27FC236}">
                <a16:creationId xmlns:a16="http://schemas.microsoft.com/office/drawing/2014/main" id="{9FBD256A-A256-4258-BF67-A144ABAD7081}"/>
              </a:ext>
            </a:extLst>
          </p:cNvPr>
          <p:cNvCxnSpPr>
            <a:cxnSpLocks/>
          </p:cNvCxnSpPr>
          <p:nvPr/>
        </p:nvCxnSpPr>
        <p:spPr>
          <a:xfrm flipV="1">
            <a:off x="5626704" y="4928837"/>
            <a:ext cx="608549" cy="380711"/>
          </a:xfrm>
          <a:prstGeom prst="line">
            <a:avLst/>
          </a:prstGeom>
          <a:ln w="28575"/>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10EFC484-7FA3-44A5-8F32-1D6865E8C2E2}"/>
              </a:ext>
            </a:extLst>
          </p:cNvPr>
          <p:cNvCxnSpPr>
            <a:cxnSpLocks/>
          </p:cNvCxnSpPr>
          <p:nvPr/>
        </p:nvCxnSpPr>
        <p:spPr>
          <a:xfrm>
            <a:off x="6453735" y="5109812"/>
            <a:ext cx="761801" cy="101078"/>
          </a:xfrm>
          <a:prstGeom prst="line">
            <a:avLst/>
          </a:prstGeom>
          <a:ln w="28575"/>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9956AC9A-9426-41FD-8928-6ADA7570E6ED}"/>
              </a:ext>
            </a:extLst>
          </p:cNvPr>
          <p:cNvCxnSpPr>
            <a:cxnSpLocks/>
          </p:cNvCxnSpPr>
          <p:nvPr/>
        </p:nvCxnSpPr>
        <p:spPr>
          <a:xfrm>
            <a:off x="8380151" y="5070961"/>
            <a:ext cx="566594" cy="332958"/>
          </a:xfrm>
          <a:prstGeom prst="line">
            <a:avLst/>
          </a:prstGeom>
          <a:ln w="28575"/>
        </p:spPr>
        <p:style>
          <a:lnRef idx="1">
            <a:schemeClr val="dk1"/>
          </a:lnRef>
          <a:fillRef idx="0">
            <a:schemeClr val="dk1"/>
          </a:fillRef>
          <a:effectRef idx="0">
            <a:schemeClr val="dk1"/>
          </a:effectRef>
          <a:fontRef idx="minor">
            <a:schemeClr val="tx1"/>
          </a:fontRef>
        </p:style>
      </p:cxnSp>
      <p:cxnSp>
        <p:nvCxnSpPr>
          <p:cNvPr id="35" name="Rovná spojovacia šípka 18">
            <a:extLst>
              <a:ext uri="{FF2B5EF4-FFF2-40B4-BE49-F238E27FC236}">
                <a16:creationId xmlns:a16="http://schemas.microsoft.com/office/drawing/2014/main" id="{E0923314-612D-4416-B6E0-4F1FE3A4D01E}"/>
              </a:ext>
            </a:extLst>
          </p:cNvPr>
          <p:cNvCxnSpPr>
            <a:cxnSpLocks/>
          </p:cNvCxnSpPr>
          <p:nvPr/>
        </p:nvCxnSpPr>
        <p:spPr>
          <a:xfrm flipV="1">
            <a:off x="2849440" y="5283200"/>
            <a:ext cx="91076" cy="585736"/>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7" name="Rovná spojovacia šípka 14">
            <a:extLst>
              <a:ext uri="{FF2B5EF4-FFF2-40B4-BE49-F238E27FC236}">
                <a16:creationId xmlns:a16="http://schemas.microsoft.com/office/drawing/2014/main" id="{9DDD44EA-2BAA-41B8-96E6-76B640275159}"/>
              </a:ext>
            </a:extLst>
          </p:cNvPr>
          <p:cNvCxnSpPr>
            <a:cxnSpLocks/>
          </p:cNvCxnSpPr>
          <p:nvPr/>
        </p:nvCxnSpPr>
        <p:spPr>
          <a:xfrm flipH="1" flipV="1">
            <a:off x="5577339" y="4632367"/>
            <a:ext cx="366742" cy="477445"/>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8" name="Rovná spojovacia šípka 18">
            <a:extLst>
              <a:ext uri="{FF2B5EF4-FFF2-40B4-BE49-F238E27FC236}">
                <a16:creationId xmlns:a16="http://schemas.microsoft.com/office/drawing/2014/main" id="{D5E9CEA7-8B74-4461-A244-E61CB4FE4819}"/>
              </a:ext>
            </a:extLst>
          </p:cNvPr>
          <p:cNvCxnSpPr>
            <a:cxnSpLocks/>
          </p:cNvCxnSpPr>
          <p:nvPr/>
        </p:nvCxnSpPr>
        <p:spPr>
          <a:xfrm flipH="1" flipV="1">
            <a:off x="7683115" y="4579228"/>
            <a:ext cx="121479" cy="565416"/>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9" name="Rovná spojovacia šípka 21">
            <a:extLst>
              <a:ext uri="{FF2B5EF4-FFF2-40B4-BE49-F238E27FC236}">
                <a16:creationId xmlns:a16="http://schemas.microsoft.com/office/drawing/2014/main" id="{3682AE9F-A3D9-4DB8-8047-B62FDD6C87EF}"/>
              </a:ext>
            </a:extLst>
          </p:cNvPr>
          <p:cNvCxnSpPr>
            <a:cxnSpLocks/>
          </p:cNvCxnSpPr>
          <p:nvPr/>
        </p:nvCxnSpPr>
        <p:spPr>
          <a:xfrm flipV="1">
            <a:off x="8664779" y="4806144"/>
            <a:ext cx="319946" cy="442152"/>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40" name="Rovná spojovacia šípka 18">
            <a:extLst>
              <a:ext uri="{FF2B5EF4-FFF2-40B4-BE49-F238E27FC236}">
                <a16:creationId xmlns:a16="http://schemas.microsoft.com/office/drawing/2014/main" id="{8FDA4465-0FBE-4D30-B99E-334FFFCCE94B}"/>
              </a:ext>
            </a:extLst>
          </p:cNvPr>
          <p:cNvCxnSpPr>
            <a:cxnSpLocks/>
          </p:cNvCxnSpPr>
          <p:nvPr/>
        </p:nvCxnSpPr>
        <p:spPr>
          <a:xfrm flipV="1">
            <a:off x="6851724" y="4574540"/>
            <a:ext cx="91076" cy="585736"/>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43" name="Straight Connector 42">
            <a:extLst>
              <a:ext uri="{FF2B5EF4-FFF2-40B4-BE49-F238E27FC236}">
                <a16:creationId xmlns:a16="http://schemas.microsoft.com/office/drawing/2014/main" id="{0B89190C-A443-426D-A8C2-D21FD18FCE1F}"/>
              </a:ext>
            </a:extLst>
          </p:cNvPr>
          <p:cNvCxnSpPr>
            <a:cxnSpLocks/>
          </p:cNvCxnSpPr>
          <p:nvPr/>
        </p:nvCxnSpPr>
        <p:spPr>
          <a:xfrm flipV="1">
            <a:off x="7434018" y="5092224"/>
            <a:ext cx="727651" cy="136104"/>
          </a:xfrm>
          <a:prstGeom prst="line">
            <a:avLst/>
          </a:prstGeom>
          <a:ln w="28575"/>
        </p:spPr>
        <p:style>
          <a:lnRef idx="1">
            <a:schemeClr val="dk1"/>
          </a:lnRef>
          <a:fillRef idx="0">
            <a:schemeClr val="dk1"/>
          </a:fillRef>
          <a:effectRef idx="0">
            <a:schemeClr val="dk1"/>
          </a:effectRef>
          <a:fontRef idx="minor">
            <a:schemeClr val="tx1"/>
          </a:fontRef>
        </p:style>
      </p:cxnSp>
      <p:grpSp>
        <p:nvGrpSpPr>
          <p:cNvPr id="26" name="Group 25">
            <a:extLst>
              <a:ext uri="{FF2B5EF4-FFF2-40B4-BE49-F238E27FC236}">
                <a16:creationId xmlns:a16="http://schemas.microsoft.com/office/drawing/2014/main" id="{90D11D68-085F-4E06-964F-B3EAE81A8BB8}"/>
              </a:ext>
            </a:extLst>
          </p:cNvPr>
          <p:cNvGrpSpPr/>
          <p:nvPr/>
        </p:nvGrpSpPr>
        <p:grpSpPr>
          <a:xfrm>
            <a:off x="2702484" y="3977481"/>
            <a:ext cx="6840987" cy="2199482"/>
            <a:chOff x="2702484" y="3977481"/>
            <a:chExt cx="6840987" cy="2199482"/>
          </a:xfrm>
        </p:grpSpPr>
        <p:sp>
          <p:nvSpPr>
            <p:cNvPr id="30" name="Obdĺžnik 8">
              <a:extLst>
                <a:ext uri="{FF2B5EF4-FFF2-40B4-BE49-F238E27FC236}">
                  <a16:creationId xmlns:a16="http://schemas.microsoft.com/office/drawing/2014/main" id="{F0F694A2-892D-4759-9011-2848B9C85A60}"/>
                </a:ext>
              </a:extLst>
            </p:cNvPr>
            <p:cNvSpPr/>
            <p:nvPr/>
          </p:nvSpPr>
          <p:spPr>
            <a:xfrm>
              <a:off x="2702484" y="5787653"/>
              <a:ext cx="298282" cy="176169"/>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2" name="Obdĺžnik 9">
              <a:extLst>
                <a:ext uri="{FF2B5EF4-FFF2-40B4-BE49-F238E27FC236}">
                  <a16:creationId xmlns:a16="http://schemas.microsoft.com/office/drawing/2014/main" id="{975F53C7-76DF-449E-BB8F-D01A78CC8AD6}"/>
                </a:ext>
              </a:extLst>
            </p:cNvPr>
            <p:cNvSpPr/>
            <p:nvPr/>
          </p:nvSpPr>
          <p:spPr>
            <a:xfrm>
              <a:off x="4955401" y="3981931"/>
              <a:ext cx="4588070" cy="2195032"/>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cxnSp>
          <p:nvCxnSpPr>
            <p:cNvPr id="33" name="Rovná spojnica 11">
              <a:extLst>
                <a:ext uri="{FF2B5EF4-FFF2-40B4-BE49-F238E27FC236}">
                  <a16:creationId xmlns:a16="http://schemas.microsoft.com/office/drawing/2014/main" id="{42A307FB-48F6-4335-AAE8-259225998FDB}"/>
                </a:ext>
              </a:extLst>
            </p:cNvPr>
            <p:cNvCxnSpPr>
              <a:cxnSpLocks/>
            </p:cNvCxnSpPr>
            <p:nvPr/>
          </p:nvCxnSpPr>
          <p:spPr>
            <a:xfrm flipV="1">
              <a:off x="3000766" y="3977481"/>
              <a:ext cx="1954635" cy="1806183"/>
            </a:xfrm>
            <a:prstGeom prst="line">
              <a:avLst/>
            </a:prstGeom>
            <a:ln w="12700">
              <a:solidFill>
                <a:srgbClr val="166C5C"/>
              </a:solidFill>
            </a:ln>
          </p:spPr>
          <p:style>
            <a:lnRef idx="1">
              <a:schemeClr val="accent1"/>
            </a:lnRef>
            <a:fillRef idx="0">
              <a:schemeClr val="accent1"/>
            </a:fillRef>
            <a:effectRef idx="0">
              <a:schemeClr val="accent1"/>
            </a:effectRef>
            <a:fontRef idx="minor">
              <a:schemeClr val="tx1"/>
            </a:fontRef>
          </p:style>
        </p:cxnSp>
        <p:cxnSp>
          <p:nvCxnSpPr>
            <p:cNvPr id="34" name="Rovná spojnica 12">
              <a:extLst>
                <a:ext uri="{FF2B5EF4-FFF2-40B4-BE49-F238E27FC236}">
                  <a16:creationId xmlns:a16="http://schemas.microsoft.com/office/drawing/2014/main" id="{5C6C891D-EA8A-4420-ACDD-C0AB158C17EE}"/>
                </a:ext>
              </a:extLst>
            </p:cNvPr>
            <p:cNvCxnSpPr>
              <a:cxnSpLocks/>
            </p:cNvCxnSpPr>
            <p:nvPr/>
          </p:nvCxnSpPr>
          <p:spPr>
            <a:xfrm>
              <a:off x="3000766" y="5961464"/>
              <a:ext cx="1954635" cy="215364"/>
            </a:xfrm>
            <a:prstGeom prst="line">
              <a:avLst/>
            </a:prstGeom>
            <a:ln w="12700">
              <a:solidFill>
                <a:srgbClr val="166C5C"/>
              </a:solidFill>
            </a:ln>
          </p:spPr>
          <p:style>
            <a:lnRef idx="1">
              <a:schemeClr val="accent1"/>
            </a:lnRef>
            <a:fillRef idx="0">
              <a:schemeClr val="accent1"/>
            </a:fillRef>
            <a:effectRef idx="0">
              <a:schemeClr val="accent1"/>
            </a:effectRef>
            <a:fontRef idx="minor">
              <a:schemeClr val="tx1"/>
            </a:fontRef>
          </p:style>
        </p:cxnSp>
      </p:grpSp>
      <p:sp>
        <p:nvSpPr>
          <p:cNvPr id="36" name="TextBox 35">
            <a:extLst>
              <a:ext uri="{FF2B5EF4-FFF2-40B4-BE49-F238E27FC236}">
                <a16:creationId xmlns:a16="http://schemas.microsoft.com/office/drawing/2014/main" id="{66A7DB4A-F42B-46FC-B2B9-1A518987EAAD}"/>
              </a:ext>
            </a:extLst>
          </p:cNvPr>
          <p:cNvSpPr txBox="1"/>
          <p:nvPr/>
        </p:nvSpPr>
        <p:spPr>
          <a:xfrm>
            <a:off x="6378749" y="5699231"/>
            <a:ext cx="1741374"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Mirror </a:t>
            </a:r>
            <a:r>
              <a:rPr lang="en-US" dirty="0" err="1">
                <a:latin typeface="Open Sans Light" panose="020B0306030504020204" pitchFamily="34" charset="0"/>
                <a:ea typeface="Open Sans Light" panose="020B0306030504020204" pitchFamily="34" charset="0"/>
                <a:cs typeface="Open Sans Light" panose="020B0306030504020204" pitchFamily="34" charset="0"/>
              </a:rPr>
              <a:t>normals</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1303064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00"/>
                                        <p:tgtEl>
                                          <p:spTgt spid="15"/>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wipe(down)">
                                      <p:cBhvr>
                                        <p:cTn id="11" dur="500"/>
                                        <p:tgtEl>
                                          <p:spTgt spid="19"/>
                                        </p:tgtEl>
                                      </p:cBhvr>
                                    </p:animEffect>
                                  </p:childTnLst>
                                </p:cTn>
                              </p:par>
                            </p:childTnLst>
                          </p:cTn>
                        </p:par>
                        <p:par>
                          <p:cTn id="12" fill="hold">
                            <p:stCondLst>
                              <p:cond delay="1000"/>
                            </p:stCondLst>
                            <p:childTnLst>
                              <p:par>
                                <p:cTn id="13" presetID="22" presetClass="entr" presetSubtype="4" fill="hold" nodeType="afterEffect">
                                  <p:stCondLst>
                                    <p:cond delay="0"/>
                                  </p:stCondLst>
                                  <p:childTnLst>
                                    <p:set>
                                      <p:cBhvr>
                                        <p:cTn id="14" dur="1" fill="hold">
                                          <p:stCondLst>
                                            <p:cond delay="0"/>
                                          </p:stCondLst>
                                        </p:cTn>
                                        <p:tgtEl>
                                          <p:spTgt spid="35"/>
                                        </p:tgtEl>
                                        <p:attrNameLst>
                                          <p:attrName>style.visibility</p:attrName>
                                        </p:attrNameLst>
                                      </p:cBhvr>
                                      <p:to>
                                        <p:strVal val="visible"/>
                                      </p:to>
                                    </p:set>
                                    <p:animEffect transition="in" filter="wipe(down)">
                                      <p:cBhvr>
                                        <p:cTn id="15" dur="500"/>
                                        <p:tgtEl>
                                          <p:spTgt spid="35"/>
                                        </p:tgtEl>
                                      </p:cBhvr>
                                    </p:animEffect>
                                  </p:childTnLst>
                                </p:cTn>
                              </p:par>
                            </p:childTnLst>
                          </p:cTn>
                        </p:par>
                        <p:par>
                          <p:cTn id="16" fill="hold">
                            <p:stCondLst>
                              <p:cond delay="1500"/>
                            </p:stCondLst>
                            <p:childTnLst>
                              <p:par>
                                <p:cTn id="17" presetID="22" presetClass="entr" presetSubtype="4" fill="hold" nodeType="after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wipe(down)">
                                      <p:cBhvr>
                                        <p:cTn id="19" dur="500"/>
                                        <p:tgtEl>
                                          <p:spTgt spid="22"/>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nodeType="clickEffect">
                                  <p:stCondLst>
                                    <p:cond delay="0"/>
                                  </p:stCondLst>
                                  <p:childTnLst>
                                    <p:set>
                                      <p:cBhvr>
                                        <p:cTn id="23" dur="1" fill="hold">
                                          <p:stCondLst>
                                            <p:cond delay="0"/>
                                          </p:stCondLst>
                                        </p:cTn>
                                        <p:tgtEl>
                                          <p:spTgt spid="26"/>
                                        </p:tgtEl>
                                        <p:attrNameLst>
                                          <p:attrName>style.visibility</p:attrName>
                                        </p:attrNameLst>
                                      </p:cBhvr>
                                      <p:to>
                                        <p:strVal val="visible"/>
                                      </p:to>
                                    </p:set>
                                    <p:animEffect transition="in" filter="wipe(left)">
                                      <p:cBhvr>
                                        <p:cTn id="24" dur="500"/>
                                        <p:tgtEl>
                                          <p:spTgt spid="26"/>
                                        </p:tgtEl>
                                      </p:cBhvr>
                                    </p:animEffect>
                                  </p:childTnLst>
                                </p:cTn>
                              </p:par>
                            </p:childTnLst>
                          </p:cTn>
                        </p:par>
                        <p:par>
                          <p:cTn id="25" fill="hold">
                            <p:stCondLst>
                              <p:cond delay="500"/>
                            </p:stCondLst>
                            <p:childTnLst>
                              <p:par>
                                <p:cTn id="26" presetID="10" presetClass="entr" presetSubtype="0" fill="hold" grpId="0" nodeType="afterEffect">
                                  <p:stCondLst>
                                    <p:cond delay="0"/>
                                  </p:stCondLst>
                                  <p:childTnLst>
                                    <p:set>
                                      <p:cBhvr>
                                        <p:cTn id="27" dur="1" fill="hold">
                                          <p:stCondLst>
                                            <p:cond delay="0"/>
                                          </p:stCondLst>
                                        </p:cTn>
                                        <p:tgtEl>
                                          <p:spTgt spid="36"/>
                                        </p:tgtEl>
                                        <p:attrNameLst>
                                          <p:attrName>style.visibility</p:attrName>
                                        </p:attrNameLst>
                                      </p:cBhvr>
                                      <p:to>
                                        <p:strVal val="visible"/>
                                      </p:to>
                                    </p:set>
                                    <p:animEffect transition="in" filter="fade">
                                      <p:cBhvr>
                                        <p:cTn id="28" dur="500"/>
                                        <p:tgtEl>
                                          <p:spTgt spid="36"/>
                                        </p:tgtEl>
                                      </p:cBhvr>
                                    </p:animEffect>
                                  </p:childTnLst>
                                </p:cTn>
                              </p:par>
                            </p:childTnLst>
                          </p:cTn>
                        </p:par>
                        <p:par>
                          <p:cTn id="29" fill="hold">
                            <p:stCondLst>
                              <p:cond delay="1000"/>
                            </p:stCondLst>
                            <p:childTnLst>
                              <p:par>
                                <p:cTn id="30" presetID="22" presetClass="entr" presetSubtype="4" fill="hold" nodeType="afterEffect">
                                  <p:stCondLst>
                                    <p:cond delay="0"/>
                                  </p:stCondLst>
                                  <p:childTnLst>
                                    <p:set>
                                      <p:cBhvr>
                                        <p:cTn id="31" dur="1" fill="hold">
                                          <p:stCondLst>
                                            <p:cond delay="0"/>
                                          </p:stCondLst>
                                        </p:cTn>
                                        <p:tgtEl>
                                          <p:spTgt spid="37"/>
                                        </p:tgtEl>
                                        <p:attrNameLst>
                                          <p:attrName>style.visibility</p:attrName>
                                        </p:attrNameLst>
                                      </p:cBhvr>
                                      <p:to>
                                        <p:strVal val="visible"/>
                                      </p:to>
                                    </p:set>
                                    <p:animEffect transition="in" filter="wipe(down)">
                                      <p:cBhvr>
                                        <p:cTn id="32" dur="500"/>
                                        <p:tgtEl>
                                          <p:spTgt spid="37"/>
                                        </p:tgtEl>
                                      </p:cBhvr>
                                    </p:animEffect>
                                  </p:childTnLst>
                                </p:cTn>
                              </p:par>
                            </p:childTnLst>
                          </p:cTn>
                        </p:par>
                        <p:par>
                          <p:cTn id="33" fill="hold">
                            <p:stCondLst>
                              <p:cond delay="1500"/>
                            </p:stCondLst>
                            <p:childTnLst>
                              <p:par>
                                <p:cTn id="34" presetID="10" presetClass="entr" presetSubtype="0" fill="hold" nodeType="afterEffect">
                                  <p:stCondLst>
                                    <p:cond delay="0"/>
                                  </p:stCondLst>
                                  <p:childTnLst>
                                    <p:set>
                                      <p:cBhvr>
                                        <p:cTn id="35" dur="1" fill="hold">
                                          <p:stCondLst>
                                            <p:cond delay="0"/>
                                          </p:stCondLst>
                                        </p:cTn>
                                        <p:tgtEl>
                                          <p:spTgt spid="27"/>
                                        </p:tgtEl>
                                        <p:attrNameLst>
                                          <p:attrName>style.visibility</p:attrName>
                                        </p:attrNameLst>
                                      </p:cBhvr>
                                      <p:to>
                                        <p:strVal val="visible"/>
                                      </p:to>
                                    </p:set>
                                    <p:animEffect transition="in" filter="fade">
                                      <p:cBhvr>
                                        <p:cTn id="36" dur="500"/>
                                        <p:tgtEl>
                                          <p:spTgt spid="27"/>
                                        </p:tgtEl>
                                      </p:cBhvr>
                                    </p:animEffect>
                                  </p:childTnLst>
                                </p:cTn>
                              </p:par>
                            </p:childTnLst>
                          </p:cTn>
                        </p:par>
                        <p:par>
                          <p:cTn id="37" fill="hold">
                            <p:stCondLst>
                              <p:cond delay="2000"/>
                            </p:stCondLst>
                            <p:childTnLst>
                              <p:par>
                                <p:cTn id="38" presetID="22" presetClass="entr" presetSubtype="4" fill="hold" nodeType="afterEffect">
                                  <p:stCondLst>
                                    <p:cond delay="0"/>
                                  </p:stCondLst>
                                  <p:childTnLst>
                                    <p:set>
                                      <p:cBhvr>
                                        <p:cTn id="39" dur="1" fill="hold">
                                          <p:stCondLst>
                                            <p:cond delay="0"/>
                                          </p:stCondLst>
                                        </p:cTn>
                                        <p:tgtEl>
                                          <p:spTgt spid="40"/>
                                        </p:tgtEl>
                                        <p:attrNameLst>
                                          <p:attrName>style.visibility</p:attrName>
                                        </p:attrNameLst>
                                      </p:cBhvr>
                                      <p:to>
                                        <p:strVal val="visible"/>
                                      </p:to>
                                    </p:set>
                                    <p:animEffect transition="in" filter="wipe(down)">
                                      <p:cBhvr>
                                        <p:cTn id="40" dur="500"/>
                                        <p:tgtEl>
                                          <p:spTgt spid="40"/>
                                        </p:tgtEl>
                                      </p:cBhvr>
                                    </p:animEffect>
                                  </p:childTnLst>
                                </p:cTn>
                              </p:par>
                            </p:childTnLst>
                          </p:cTn>
                        </p:par>
                        <p:par>
                          <p:cTn id="41" fill="hold">
                            <p:stCondLst>
                              <p:cond delay="2500"/>
                            </p:stCondLst>
                            <p:childTnLst>
                              <p:par>
                                <p:cTn id="42" presetID="10" presetClass="entr" presetSubtype="0" fill="hold" nodeType="afterEffect">
                                  <p:stCondLst>
                                    <p:cond delay="0"/>
                                  </p:stCondLst>
                                  <p:childTnLst>
                                    <p:set>
                                      <p:cBhvr>
                                        <p:cTn id="43" dur="1" fill="hold">
                                          <p:stCondLst>
                                            <p:cond delay="0"/>
                                          </p:stCondLst>
                                        </p:cTn>
                                        <p:tgtEl>
                                          <p:spTgt spid="29"/>
                                        </p:tgtEl>
                                        <p:attrNameLst>
                                          <p:attrName>style.visibility</p:attrName>
                                        </p:attrNameLst>
                                      </p:cBhvr>
                                      <p:to>
                                        <p:strVal val="visible"/>
                                      </p:to>
                                    </p:set>
                                    <p:animEffect transition="in" filter="fade">
                                      <p:cBhvr>
                                        <p:cTn id="44" dur="500"/>
                                        <p:tgtEl>
                                          <p:spTgt spid="29"/>
                                        </p:tgtEl>
                                      </p:cBhvr>
                                    </p:animEffect>
                                  </p:childTnLst>
                                </p:cTn>
                              </p:par>
                            </p:childTnLst>
                          </p:cTn>
                        </p:par>
                        <p:par>
                          <p:cTn id="45" fill="hold">
                            <p:stCondLst>
                              <p:cond delay="3000"/>
                            </p:stCondLst>
                            <p:childTnLst>
                              <p:par>
                                <p:cTn id="46" presetID="22" presetClass="entr" presetSubtype="4" fill="hold" nodeType="afterEffect">
                                  <p:stCondLst>
                                    <p:cond delay="0"/>
                                  </p:stCondLst>
                                  <p:childTnLst>
                                    <p:set>
                                      <p:cBhvr>
                                        <p:cTn id="47" dur="1" fill="hold">
                                          <p:stCondLst>
                                            <p:cond delay="0"/>
                                          </p:stCondLst>
                                        </p:cTn>
                                        <p:tgtEl>
                                          <p:spTgt spid="38"/>
                                        </p:tgtEl>
                                        <p:attrNameLst>
                                          <p:attrName>style.visibility</p:attrName>
                                        </p:attrNameLst>
                                      </p:cBhvr>
                                      <p:to>
                                        <p:strVal val="visible"/>
                                      </p:to>
                                    </p:set>
                                    <p:animEffect transition="in" filter="wipe(down)">
                                      <p:cBhvr>
                                        <p:cTn id="48" dur="500"/>
                                        <p:tgtEl>
                                          <p:spTgt spid="38"/>
                                        </p:tgtEl>
                                      </p:cBhvr>
                                    </p:animEffect>
                                  </p:childTnLst>
                                </p:cTn>
                              </p:par>
                            </p:childTnLst>
                          </p:cTn>
                        </p:par>
                        <p:par>
                          <p:cTn id="49" fill="hold">
                            <p:stCondLst>
                              <p:cond delay="3500"/>
                            </p:stCondLst>
                            <p:childTnLst>
                              <p:par>
                                <p:cTn id="50" presetID="10" presetClass="entr" presetSubtype="0" fill="hold" nodeType="afterEffect">
                                  <p:stCondLst>
                                    <p:cond delay="0"/>
                                  </p:stCondLst>
                                  <p:childTnLst>
                                    <p:set>
                                      <p:cBhvr>
                                        <p:cTn id="51" dur="1" fill="hold">
                                          <p:stCondLst>
                                            <p:cond delay="0"/>
                                          </p:stCondLst>
                                        </p:cTn>
                                        <p:tgtEl>
                                          <p:spTgt spid="43"/>
                                        </p:tgtEl>
                                        <p:attrNameLst>
                                          <p:attrName>style.visibility</p:attrName>
                                        </p:attrNameLst>
                                      </p:cBhvr>
                                      <p:to>
                                        <p:strVal val="visible"/>
                                      </p:to>
                                    </p:set>
                                    <p:animEffect transition="in" filter="fade">
                                      <p:cBhvr>
                                        <p:cTn id="52" dur="500"/>
                                        <p:tgtEl>
                                          <p:spTgt spid="43"/>
                                        </p:tgtEl>
                                      </p:cBhvr>
                                    </p:animEffect>
                                  </p:childTnLst>
                                </p:cTn>
                              </p:par>
                            </p:childTnLst>
                          </p:cTn>
                        </p:par>
                        <p:par>
                          <p:cTn id="53" fill="hold">
                            <p:stCondLst>
                              <p:cond delay="4000"/>
                            </p:stCondLst>
                            <p:childTnLst>
                              <p:par>
                                <p:cTn id="54" presetID="22" presetClass="entr" presetSubtype="4" fill="hold" nodeType="afterEffect">
                                  <p:stCondLst>
                                    <p:cond delay="0"/>
                                  </p:stCondLst>
                                  <p:childTnLst>
                                    <p:set>
                                      <p:cBhvr>
                                        <p:cTn id="55" dur="1" fill="hold">
                                          <p:stCondLst>
                                            <p:cond delay="0"/>
                                          </p:stCondLst>
                                        </p:cTn>
                                        <p:tgtEl>
                                          <p:spTgt spid="39"/>
                                        </p:tgtEl>
                                        <p:attrNameLst>
                                          <p:attrName>style.visibility</p:attrName>
                                        </p:attrNameLst>
                                      </p:cBhvr>
                                      <p:to>
                                        <p:strVal val="visible"/>
                                      </p:to>
                                    </p:set>
                                    <p:animEffect transition="in" filter="wipe(down)">
                                      <p:cBhvr>
                                        <p:cTn id="56" dur="500"/>
                                        <p:tgtEl>
                                          <p:spTgt spid="39"/>
                                        </p:tgtEl>
                                      </p:cBhvr>
                                    </p:animEffect>
                                  </p:childTnLst>
                                </p:cTn>
                              </p:par>
                            </p:childTnLst>
                          </p:cTn>
                        </p:par>
                        <p:par>
                          <p:cTn id="57" fill="hold">
                            <p:stCondLst>
                              <p:cond delay="4500"/>
                            </p:stCondLst>
                            <p:childTnLst>
                              <p:par>
                                <p:cTn id="58" presetID="10" presetClass="entr" presetSubtype="0" fill="hold" nodeType="afterEffect">
                                  <p:stCondLst>
                                    <p:cond delay="0"/>
                                  </p:stCondLst>
                                  <p:childTnLst>
                                    <p:set>
                                      <p:cBhvr>
                                        <p:cTn id="59" dur="1" fill="hold">
                                          <p:stCondLst>
                                            <p:cond delay="0"/>
                                          </p:stCondLst>
                                        </p:cTn>
                                        <p:tgtEl>
                                          <p:spTgt spid="31"/>
                                        </p:tgtEl>
                                        <p:attrNameLst>
                                          <p:attrName>style.visibility</p:attrName>
                                        </p:attrNameLst>
                                      </p:cBhvr>
                                      <p:to>
                                        <p:strVal val="visible"/>
                                      </p:to>
                                    </p:set>
                                    <p:animEffect transition="in" filter="fade">
                                      <p:cBhvr>
                                        <p:cTn id="60"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Our Input</a:t>
            </a:r>
          </a:p>
        </p:txBody>
      </p:sp>
      <mc:AlternateContent xmlns:mc="http://schemas.openxmlformats.org/markup-compatibility/2006" xmlns:a14="http://schemas.microsoft.com/office/drawing/2010/main">
        <mc:Choice Requires="a14">
          <p:sp>
            <p:nvSpPr>
              <p:cNvPr id="3" name="Zástupný objekt pre obsah 2"/>
              <p:cNvSpPr>
                <a:spLocks noGrp="1"/>
              </p:cNvSpPr>
              <p:nvPr>
                <p:ph idx="1"/>
              </p:nvPr>
            </p:nvSpPr>
            <p:spPr/>
            <p:txBody>
              <a:bodyPr/>
              <a:lstStyle/>
              <a:p>
                <a:r>
                  <a:rPr lang="en-US" dirty="0"/>
                  <a:t>Directions towards the audience = mirror </a:t>
                </a:r>
                <a:r>
                  <a:rPr lang="en-US" dirty="0" err="1"/>
                  <a:t>normals</a:t>
                </a:r>
                <a:r>
                  <a:rPr lang="en-US" dirty="0"/>
                  <a:t> </a:t>
                </a:r>
                <a14:m>
                  <m:oMath xmlns:m="http://schemas.openxmlformats.org/officeDocument/2006/math">
                    <m:r>
                      <a:rPr lang="en-US" b="1" i="1">
                        <a:latin typeface="Cambria Math" panose="02040503050406030204" pitchFamily="18" charset="0"/>
                      </a:rPr>
                      <m:t>𝒏</m:t>
                    </m:r>
                  </m:oMath>
                </a14:m>
                <a:endParaRPr lang="en-US" b="1" dirty="0"/>
              </a:p>
              <a:p>
                <a:r>
                  <a:rPr lang="en-US" dirty="0"/>
                  <a:t>Amount of light = mirror areas </a:t>
                </a:r>
                <a14:m>
                  <m:oMath xmlns:m="http://schemas.openxmlformats.org/officeDocument/2006/math">
                    <m:r>
                      <a:rPr lang="en-US" b="1" i="1">
                        <a:latin typeface="Cambria Math" panose="02040503050406030204" pitchFamily="18" charset="0"/>
                      </a:rPr>
                      <m:t>𝑨</m:t>
                    </m:r>
                  </m:oMath>
                </a14:m>
                <a:endParaRPr lang="en-US" dirty="0"/>
              </a:p>
            </p:txBody>
          </p:sp>
        </mc:Choice>
        <mc:Fallback xmlns="">
          <p:sp>
            <p:nvSpPr>
              <p:cNvPr id="3" name="Zástupný objekt pre obsah 2"/>
              <p:cNvSpPr>
                <a:spLocks noGrp="1" noRot="1" noChangeAspect="1" noMove="1" noResize="1" noEditPoints="1" noAdjustHandles="1" noChangeArrowheads="1" noChangeShapeType="1" noTextEdit="1"/>
              </p:cNvSpPr>
              <p:nvPr>
                <p:ph idx="1"/>
              </p:nvPr>
            </p:nvSpPr>
            <p:spPr>
              <a:blipFill>
                <a:blip r:embed="rId3"/>
                <a:stretch>
                  <a:fillRect l="-1043"/>
                </a:stretch>
              </a:blipFill>
            </p:spPr>
            <p:txBody>
              <a:bodyPr/>
              <a:lstStyle/>
              <a:p>
                <a:r>
                  <a:rPr lang="en-US">
                    <a:noFill/>
                  </a:rPr>
                  <a:t> </a:t>
                </a:r>
              </a:p>
            </p:txBody>
          </p:sp>
        </mc:Fallback>
      </mc:AlternateContent>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25</a:t>
            </a:fld>
            <a:endParaRPr lang="en-US"/>
          </a:p>
        </p:txBody>
      </p:sp>
      <p:cxnSp>
        <p:nvCxnSpPr>
          <p:cNvPr id="6" name="Rovná spojnica 5"/>
          <p:cNvCxnSpPr/>
          <p:nvPr/>
        </p:nvCxnSpPr>
        <p:spPr>
          <a:xfrm flipV="1">
            <a:off x="838200" y="5855558"/>
            <a:ext cx="3960793" cy="6945"/>
          </a:xfrm>
          <a:prstGeom prst="line">
            <a:avLst/>
          </a:prstGeom>
          <a:ln w="12700"/>
        </p:spPr>
        <p:style>
          <a:lnRef idx="1">
            <a:schemeClr val="dk1"/>
          </a:lnRef>
          <a:fillRef idx="0">
            <a:schemeClr val="dk1"/>
          </a:fillRef>
          <a:effectRef idx="0">
            <a:schemeClr val="dk1"/>
          </a:effectRef>
          <a:fontRef idx="minor">
            <a:schemeClr val="tx1"/>
          </a:fontRef>
        </p:style>
      </p:cxnSp>
      <p:sp>
        <p:nvSpPr>
          <p:cNvPr id="8" name="BlokTextu 7"/>
          <p:cNvSpPr txBox="1"/>
          <p:nvPr/>
        </p:nvSpPr>
        <p:spPr>
          <a:xfrm>
            <a:off x="2371903" y="5950548"/>
            <a:ext cx="893386"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cxnSp>
        <p:nvCxnSpPr>
          <p:cNvPr id="24" name="Rovná spojovacia šípka 14">
            <a:extLst>
              <a:ext uri="{FF2B5EF4-FFF2-40B4-BE49-F238E27FC236}">
                <a16:creationId xmlns:a16="http://schemas.microsoft.com/office/drawing/2014/main" id="{0D754F9A-9CAF-4934-828A-862F54DCE772}"/>
              </a:ext>
            </a:extLst>
          </p:cNvPr>
          <p:cNvCxnSpPr>
            <a:cxnSpLocks/>
          </p:cNvCxnSpPr>
          <p:nvPr/>
        </p:nvCxnSpPr>
        <p:spPr>
          <a:xfrm flipH="1" flipV="1">
            <a:off x="2260332" y="5095240"/>
            <a:ext cx="584029" cy="760322"/>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5" name="Rovná spojovacia šípka 18">
            <a:extLst>
              <a:ext uri="{FF2B5EF4-FFF2-40B4-BE49-F238E27FC236}">
                <a16:creationId xmlns:a16="http://schemas.microsoft.com/office/drawing/2014/main" id="{9789944F-4D5C-40A9-B15C-986A0E5C1564}"/>
              </a:ext>
            </a:extLst>
          </p:cNvPr>
          <p:cNvCxnSpPr>
            <a:cxnSpLocks/>
          </p:cNvCxnSpPr>
          <p:nvPr/>
        </p:nvCxnSpPr>
        <p:spPr>
          <a:xfrm flipH="1" flipV="1">
            <a:off x="2681436" y="5090302"/>
            <a:ext cx="162924" cy="758314"/>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6" name="Rovná spojovacia šípka 21">
            <a:extLst>
              <a:ext uri="{FF2B5EF4-FFF2-40B4-BE49-F238E27FC236}">
                <a16:creationId xmlns:a16="http://schemas.microsoft.com/office/drawing/2014/main" id="{5C1ABF8C-F6CE-4DB1-9A2E-31A438DDF418}"/>
              </a:ext>
            </a:extLst>
          </p:cNvPr>
          <p:cNvCxnSpPr>
            <a:cxnSpLocks/>
          </p:cNvCxnSpPr>
          <p:nvPr/>
        </p:nvCxnSpPr>
        <p:spPr>
          <a:xfrm flipV="1">
            <a:off x="2844359" y="5061729"/>
            <a:ext cx="569401" cy="786888"/>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7" name="Rovná spojovacia šípka 18">
            <a:extLst>
              <a:ext uri="{FF2B5EF4-FFF2-40B4-BE49-F238E27FC236}">
                <a16:creationId xmlns:a16="http://schemas.microsoft.com/office/drawing/2014/main" id="{5507AF60-9162-4905-88A9-9F194AAA18CE}"/>
              </a:ext>
            </a:extLst>
          </p:cNvPr>
          <p:cNvCxnSpPr>
            <a:cxnSpLocks/>
          </p:cNvCxnSpPr>
          <p:nvPr/>
        </p:nvCxnSpPr>
        <p:spPr>
          <a:xfrm flipV="1">
            <a:off x="2849440" y="4739184"/>
            <a:ext cx="175665" cy="1129752"/>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0" name="Straight Connector 19">
            <a:extLst>
              <a:ext uri="{FF2B5EF4-FFF2-40B4-BE49-F238E27FC236}">
                <a16:creationId xmlns:a16="http://schemas.microsoft.com/office/drawing/2014/main" id="{F83CFEB6-9190-4452-85D3-2152B9B7DE61}"/>
              </a:ext>
            </a:extLst>
          </p:cNvPr>
          <p:cNvCxnSpPr>
            <a:cxnSpLocks/>
          </p:cNvCxnSpPr>
          <p:nvPr/>
        </p:nvCxnSpPr>
        <p:spPr>
          <a:xfrm flipV="1">
            <a:off x="5419919" y="4647454"/>
            <a:ext cx="777729" cy="486550"/>
          </a:xfrm>
          <a:prstGeom prst="line">
            <a:avLst/>
          </a:prstGeom>
          <a:ln w="28575"/>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12D1B9A9-9175-47AB-A5DF-3497E01CBC81}"/>
              </a:ext>
            </a:extLst>
          </p:cNvPr>
          <p:cNvCxnSpPr>
            <a:cxnSpLocks/>
          </p:cNvCxnSpPr>
          <p:nvPr/>
        </p:nvCxnSpPr>
        <p:spPr>
          <a:xfrm>
            <a:off x="6160924" y="4955454"/>
            <a:ext cx="1054612" cy="139929"/>
          </a:xfrm>
          <a:prstGeom prst="line">
            <a:avLst/>
          </a:prstGeom>
          <a:ln w="28575"/>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D38E10D1-B2CA-4236-A3EE-4567D8246A5E}"/>
              </a:ext>
            </a:extLst>
          </p:cNvPr>
          <p:cNvCxnSpPr>
            <a:cxnSpLocks/>
          </p:cNvCxnSpPr>
          <p:nvPr/>
        </p:nvCxnSpPr>
        <p:spPr>
          <a:xfrm>
            <a:off x="8212382" y="4856865"/>
            <a:ext cx="734363" cy="431547"/>
          </a:xfrm>
          <a:prstGeom prst="line">
            <a:avLst/>
          </a:prstGeom>
          <a:ln w="28575"/>
        </p:spPr>
        <p:style>
          <a:lnRef idx="1">
            <a:schemeClr val="dk1"/>
          </a:lnRef>
          <a:fillRef idx="0">
            <a:schemeClr val="dk1"/>
          </a:fillRef>
          <a:effectRef idx="0">
            <a:schemeClr val="dk1"/>
          </a:effectRef>
          <a:fontRef idx="minor">
            <a:schemeClr val="tx1"/>
          </a:fontRef>
        </p:style>
      </p:cxnSp>
      <p:cxnSp>
        <p:nvCxnSpPr>
          <p:cNvPr id="23" name="Rovná spojovacia šípka 14">
            <a:extLst>
              <a:ext uri="{FF2B5EF4-FFF2-40B4-BE49-F238E27FC236}">
                <a16:creationId xmlns:a16="http://schemas.microsoft.com/office/drawing/2014/main" id="{06609AEA-72D7-4C8E-82D8-C969BD236D66}"/>
              </a:ext>
            </a:extLst>
          </p:cNvPr>
          <p:cNvCxnSpPr>
            <a:cxnSpLocks/>
          </p:cNvCxnSpPr>
          <p:nvPr/>
        </p:nvCxnSpPr>
        <p:spPr>
          <a:xfrm flipH="1" flipV="1">
            <a:off x="5423893" y="4434268"/>
            <a:ext cx="366742" cy="477445"/>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8" name="Rovná spojovacia šípka 18">
            <a:extLst>
              <a:ext uri="{FF2B5EF4-FFF2-40B4-BE49-F238E27FC236}">
                <a16:creationId xmlns:a16="http://schemas.microsoft.com/office/drawing/2014/main" id="{7FACF79E-43A6-43E4-A3C5-E6A396EA63EE}"/>
              </a:ext>
            </a:extLst>
          </p:cNvPr>
          <p:cNvCxnSpPr>
            <a:cxnSpLocks/>
          </p:cNvCxnSpPr>
          <p:nvPr/>
        </p:nvCxnSpPr>
        <p:spPr>
          <a:xfrm flipH="1" flipV="1">
            <a:off x="7392419" y="4715144"/>
            <a:ext cx="121479" cy="565416"/>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9" name="Rovná spojovacia šípka 21">
            <a:extLst>
              <a:ext uri="{FF2B5EF4-FFF2-40B4-BE49-F238E27FC236}">
                <a16:creationId xmlns:a16="http://schemas.microsoft.com/office/drawing/2014/main" id="{E83D2900-6B2E-4D93-BADC-CC77B3D08238}"/>
              </a:ext>
            </a:extLst>
          </p:cNvPr>
          <p:cNvCxnSpPr>
            <a:cxnSpLocks/>
          </p:cNvCxnSpPr>
          <p:nvPr/>
        </p:nvCxnSpPr>
        <p:spPr>
          <a:xfrm flipV="1">
            <a:off x="8585702" y="4647454"/>
            <a:ext cx="319946" cy="442152"/>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0" name="Rovná spojovacia šípka 18">
            <a:extLst>
              <a:ext uri="{FF2B5EF4-FFF2-40B4-BE49-F238E27FC236}">
                <a16:creationId xmlns:a16="http://schemas.microsoft.com/office/drawing/2014/main" id="{0CBA7518-DE17-41D0-AE92-1B1D0649328A}"/>
              </a:ext>
            </a:extLst>
          </p:cNvPr>
          <p:cNvCxnSpPr>
            <a:cxnSpLocks/>
          </p:cNvCxnSpPr>
          <p:nvPr/>
        </p:nvCxnSpPr>
        <p:spPr>
          <a:xfrm flipV="1">
            <a:off x="6660260" y="4431155"/>
            <a:ext cx="91076" cy="585736"/>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1" name="Straight Connector 30">
            <a:extLst>
              <a:ext uri="{FF2B5EF4-FFF2-40B4-BE49-F238E27FC236}">
                <a16:creationId xmlns:a16="http://schemas.microsoft.com/office/drawing/2014/main" id="{EABBC434-201C-4A60-974F-2EC050FCBC0D}"/>
              </a:ext>
            </a:extLst>
          </p:cNvPr>
          <p:cNvCxnSpPr>
            <a:cxnSpLocks/>
          </p:cNvCxnSpPr>
          <p:nvPr/>
        </p:nvCxnSpPr>
        <p:spPr>
          <a:xfrm flipV="1">
            <a:off x="6925074" y="5171073"/>
            <a:ext cx="1243345" cy="232562"/>
          </a:xfrm>
          <a:prstGeom prst="line">
            <a:avLst/>
          </a:prstGeom>
          <a:ln w="28575"/>
        </p:spPr>
        <p:style>
          <a:lnRef idx="1">
            <a:schemeClr val="dk1"/>
          </a:lnRef>
          <a:fillRef idx="0">
            <a:schemeClr val="dk1"/>
          </a:fillRef>
          <a:effectRef idx="0">
            <a:schemeClr val="dk1"/>
          </a:effectRef>
          <a:fontRef idx="minor">
            <a:schemeClr val="tx1"/>
          </a:fontRef>
        </p:style>
      </p:cxnSp>
      <p:grpSp>
        <p:nvGrpSpPr>
          <p:cNvPr id="32" name="Group 31">
            <a:extLst>
              <a:ext uri="{FF2B5EF4-FFF2-40B4-BE49-F238E27FC236}">
                <a16:creationId xmlns:a16="http://schemas.microsoft.com/office/drawing/2014/main" id="{54D6CEEC-3722-4EEE-B5E1-54179831618E}"/>
              </a:ext>
            </a:extLst>
          </p:cNvPr>
          <p:cNvGrpSpPr/>
          <p:nvPr/>
        </p:nvGrpSpPr>
        <p:grpSpPr>
          <a:xfrm>
            <a:off x="2702484" y="3977481"/>
            <a:ext cx="6840987" cy="2199482"/>
            <a:chOff x="2702484" y="3977481"/>
            <a:chExt cx="6840987" cy="2199482"/>
          </a:xfrm>
        </p:grpSpPr>
        <p:sp>
          <p:nvSpPr>
            <p:cNvPr id="33" name="Obdĺžnik 8">
              <a:extLst>
                <a:ext uri="{FF2B5EF4-FFF2-40B4-BE49-F238E27FC236}">
                  <a16:creationId xmlns:a16="http://schemas.microsoft.com/office/drawing/2014/main" id="{E800C387-06A8-4D04-A925-9510F7EA7B98}"/>
                </a:ext>
              </a:extLst>
            </p:cNvPr>
            <p:cNvSpPr/>
            <p:nvPr/>
          </p:nvSpPr>
          <p:spPr>
            <a:xfrm>
              <a:off x="2702484" y="5787653"/>
              <a:ext cx="298282" cy="176169"/>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4" name="Obdĺžnik 9">
              <a:extLst>
                <a:ext uri="{FF2B5EF4-FFF2-40B4-BE49-F238E27FC236}">
                  <a16:creationId xmlns:a16="http://schemas.microsoft.com/office/drawing/2014/main" id="{931C2E55-7602-4E08-8176-8D9926C3301F}"/>
                </a:ext>
              </a:extLst>
            </p:cNvPr>
            <p:cNvSpPr/>
            <p:nvPr/>
          </p:nvSpPr>
          <p:spPr>
            <a:xfrm>
              <a:off x="4955401" y="3981931"/>
              <a:ext cx="4588070" cy="2195032"/>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cxnSp>
          <p:nvCxnSpPr>
            <p:cNvPr id="35" name="Rovná spojnica 11">
              <a:extLst>
                <a:ext uri="{FF2B5EF4-FFF2-40B4-BE49-F238E27FC236}">
                  <a16:creationId xmlns:a16="http://schemas.microsoft.com/office/drawing/2014/main" id="{C0B3D87D-F5AD-478A-B4F6-DD33A3BE7D07}"/>
                </a:ext>
              </a:extLst>
            </p:cNvPr>
            <p:cNvCxnSpPr>
              <a:cxnSpLocks/>
            </p:cNvCxnSpPr>
            <p:nvPr/>
          </p:nvCxnSpPr>
          <p:spPr>
            <a:xfrm flipV="1">
              <a:off x="3000766" y="3977481"/>
              <a:ext cx="1954635" cy="1806183"/>
            </a:xfrm>
            <a:prstGeom prst="line">
              <a:avLst/>
            </a:prstGeom>
            <a:ln w="12700">
              <a:solidFill>
                <a:srgbClr val="166C5C"/>
              </a:solidFill>
            </a:ln>
          </p:spPr>
          <p:style>
            <a:lnRef idx="1">
              <a:schemeClr val="accent1"/>
            </a:lnRef>
            <a:fillRef idx="0">
              <a:schemeClr val="accent1"/>
            </a:fillRef>
            <a:effectRef idx="0">
              <a:schemeClr val="accent1"/>
            </a:effectRef>
            <a:fontRef idx="minor">
              <a:schemeClr val="tx1"/>
            </a:fontRef>
          </p:style>
        </p:cxnSp>
        <p:cxnSp>
          <p:nvCxnSpPr>
            <p:cNvPr id="36" name="Rovná spojnica 12">
              <a:extLst>
                <a:ext uri="{FF2B5EF4-FFF2-40B4-BE49-F238E27FC236}">
                  <a16:creationId xmlns:a16="http://schemas.microsoft.com/office/drawing/2014/main" id="{E0612BA2-8C0E-4409-98EE-A61F5A032286}"/>
                </a:ext>
              </a:extLst>
            </p:cNvPr>
            <p:cNvCxnSpPr>
              <a:cxnSpLocks/>
            </p:cNvCxnSpPr>
            <p:nvPr/>
          </p:nvCxnSpPr>
          <p:spPr>
            <a:xfrm>
              <a:off x="3000766" y="5961464"/>
              <a:ext cx="1954635" cy="215364"/>
            </a:xfrm>
            <a:prstGeom prst="line">
              <a:avLst/>
            </a:prstGeom>
            <a:ln w="12700">
              <a:solidFill>
                <a:srgbClr val="166C5C"/>
              </a:solidFill>
            </a:ln>
          </p:spPr>
          <p:style>
            <a:lnRef idx="1">
              <a:schemeClr val="accent1"/>
            </a:lnRef>
            <a:fillRef idx="0">
              <a:schemeClr val="accent1"/>
            </a:fillRef>
            <a:effectRef idx="0">
              <a:schemeClr val="accent1"/>
            </a:effectRef>
            <a:fontRef idx="minor">
              <a:schemeClr val="tx1"/>
            </a:fontRef>
          </p:style>
        </p:cxnSp>
      </p:grpSp>
      <p:sp>
        <p:nvSpPr>
          <p:cNvPr id="37" name="TextBox 36">
            <a:extLst>
              <a:ext uri="{FF2B5EF4-FFF2-40B4-BE49-F238E27FC236}">
                <a16:creationId xmlns:a16="http://schemas.microsoft.com/office/drawing/2014/main" id="{9C27C6C4-A96B-4548-9FC9-2EDB41F37191}"/>
              </a:ext>
            </a:extLst>
          </p:cNvPr>
          <p:cNvSpPr txBox="1"/>
          <p:nvPr/>
        </p:nvSpPr>
        <p:spPr>
          <a:xfrm>
            <a:off x="5972291" y="5707159"/>
            <a:ext cx="2554289"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Mirror </a:t>
            </a:r>
            <a:r>
              <a:rPr lang="en-US" dirty="0" err="1">
                <a:latin typeface="Open Sans Light" panose="020B0306030504020204" pitchFamily="34" charset="0"/>
                <a:ea typeface="Open Sans Light" panose="020B0306030504020204" pitchFamily="34" charset="0"/>
                <a:cs typeface="Open Sans Light" panose="020B0306030504020204" pitchFamily="34" charset="0"/>
              </a:rPr>
              <a:t>normals</a:t>
            </a:r>
            <a:r>
              <a:rPr lang="en-US" dirty="0">
                <a:latin typeface="Open Sans Light" panose="020B0306030504020204" pitchFamily="34" charset="0"/>
                <a:ea typeface="Open Sans Light" panose="020B0306030504020204" pitchFamily="34" charset="0"/>
                <a:cs typeface="Open Sans Light" panose="020B0306030504020204" pitchFamily="34" charset="0"/>
              </a:rPr>
              <a:t> + areas</a:t>
            </a:r>
          </a:p>
        </p:txBody>
      </p:sp>
      <p:grpSp>
        <p:nvGrpSpPr>
          <p:cNvPr id="41" name="Group 40">
            <a:extLst>
              <a:ext uri="{FF2B5EF4-FFF2-40B4-BE49-F238E27FC236}">
                <a16:creationId xmlns:a16="http://schemas.microsoft.com/office/drawing/2014/main" id="{411D0C33-3FC0-4BFE-A57C-591E3DAD8E24}"/>
              </a:ext>
            </a:extLst>
          </p:cNvPr>
          <p:cNvGrpSpPr/>
          <p:nvPr/>
        </p:nvGrpSpPr>
        <p:grpSpPr>
          <a:xfrm>
            <a:off x="9838267" y="4647454"/>
            <a:ext cx="2142066" cy="1314010"/>
            <a:chOff x="9838267" y="4647454"/>
            <a:chExt cx="2142066" cy="1314010"/>
          </a:xfrm>
        </p:grpSpPr>
        <p:sp>
          <p:nvSpPr>
            <p:cNvPr id="39" name="Freeform: Shape 38">
              <a:extLst>
                <a:ext uri="{FF2B5EF4-FFF2-40B4-BE49-F238E27FC236}">
                  <a16:creationId xmlns:a16="http://schemas.microsoft.com/office/drawing/2014/main" id="{96F79652-90DC-4CAC-AF32-16991A3CB518}"/>
                </a:ext>
              </a:extLst>
            </p:cNvPr>
            <p:cNvSpPr/>
            <p:nvPr/>
          </p:nvSpPr>
          <p:spPr>
            <a:xfrm>
              <a:off x="10041467" y="5063067"/>
              <a:ext cx="1803400" cy="643466"/>
            </a:xfrm>
            <a:custGeom>
              <a:avLst/>
              <a:gdLst>
                <a:gd name="connsiteX0" fmla="*/ 0 w 1803400"/>
                <a:gd name="connsiteY0" fmla="*/ 643466 h 643466"/>
                <a:gd name="connsiteX1" fmla="*/ 1803400 w 1803400"/>
                <a:gd name="connsiteY1" fmla="*/ 643466 h 643466"/>
                <a:gd name="connsiteX2" fmla="*/ 1651000 w 1803400"/>
                <a:gd name="connsiteY2" fmla="*/ 270933 h 643466"/>
                <a:gd name="connsiteX3" fmla="*/ 1312333 w 1803400"/>
                <a:gd name="connsiteY3" fmla="*/ 84666 h 643466"/>
                <a:gd name="connsiteX4" fmla="*/ 863600 w 1803400"/>
                <a:gd name="connsiteY4" fmla="*/ 0 h 643466"/>
                <a:gd name="connsiteX5" fmla="*/ 465666 w 1803400"/>
                <a:gd name="connsiteY5" fmla="*/ 33866 h 643466"/>
                <a:gd name="connsiteX6" fmla="*/ 237066 w 1803400"/>
                <a:gd name="connsiteY6" fmla="*/ 186266 h 643466"/>
                <a:gd name="connsiteX7" fmla="*/ 67733 w 1803400"/>
                <a:gd name="connsiteY7" fmla="*/ 372533 h 643466"/>
                <a:gd name="connsiteX8" fmla="*/ 0 w 1803400"/>
                <a:gd name="connsiteY8" fmla="*/ 643466 h 64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3400" h="643466">
                  <a:moveTo>
                    <a:pt x="0" y="643466"/>
                  </a:moveTo>
                  <a:lnTo>
                    <a:pt x="1803400" y="643466"/>
                  </a:lnTo>
                  <a:lnTo>
                    <a:pt x="1651000" y="270933"/>
                  </a:lnTo>
                  <a:lnTo>
                    <a:pt x="1312333" y="84666"/>
                  </a:lnTo>
                  <a:lnTo>
                    <a:pt x="863600" y="0"/>
                  </a:lnTo>
                  <a:lnTo>
                    <a:pt x="465666" y="33866"/>
                  </a:lnTo>
                  <a:lnTo>
                    <a:pt x="237066" y="186266"/>
                  </a:lnTo>
                  <a:lnTo>
                    <a:pt x="67733" y="372533"/>
                  </a:lnTo>
                  <a:lnTo>
                    <a:pt x="0" y="643466"/>
                  </a:lnTo>
                  <a:close/>
                </a:path>
              </a:pathLst>
            </a:custGeom>
            <a:ln>
              <a:solidFill>
                <a:schemeClr val="tx1"/>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2233D1F7-36D2-4403-A42B-B33B270D36E2}"/>
                </a:ext>
              </a:extLst>
            </p:cNvPr>
            <p:cNvSpPr/>
            <p:nvPr/>
          </p:nvSpPr>
          <p:spPr>
            <a:xfrm>
              <a:off x="9838267" y="4647454"/>
              <a:ext cx="2142066" cy="1314010"/>
            </a:xfrm>
            <a:prstGeom prst="rect">
              <a:avLst/>
            </a:prstGeom>
            <a:solidFill>
              <a:srgbClr val="FFFFFF">
                <a:alpha val="69804"/>
              </a:srgbClr>
            </a:solidFill>
            <a:ln>
              <a:no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US"/>
            </a:p>
          </p:txBody>
        </p:sp>
      </p:grpSp>
      <p:sp>
        <p:nvSpPr>
          <p:cNvPr id="42" name="TextBox 41">
            <a:extLst>
              <a:ext uri="{FF2B5EF4-FFF2-40B4-BE49-F238E27FC236}">
                <a16:creationId xmlns:a16="http://schemas.microsoft.com/office/drawing/2014/main" id="{5A09B13E-5141-4C30-BBD8-4E9B7BD5C0E0}"/>
              </a:ext>
            </a:extLst>
          </p:cNvPr>
          <p:cNvSpPr txBox="1"/>
          <p:nvPr/>
        </p:nvSpPr>
        <p:spPr>
          <a:xfrm>
            <a:off x="10414324" y="4184471"/>
            <a:ext cx="1056700" cy="2400657"/>
          </a:xfrm>
          <a:prstGeom prst="rect">
            <a:avLst/>
          </a:prstGeom>
          <a:noFill/>
        </p:spPr>
        <p:txBody>
          <a:bodyPr wrap="none" rtlCol="0">
            <a:spAutoFit/>
          </a:bodyPr>
          <a:lstStyle/>
          <a:p>
            <a:r>
              <a:rPr lang="en-US" sz="15000" dirty="0">
                <a:solidFill>
                  <a:srgbClr val="C00000"/>
                </a:solidFill>
                <a:latin typeface="Open Sans Semibold" panose="020B0706030804020204" pitchFamily="34" charset="0"/>
                <a:ea typeface="Open Sans Semibold" panose="020B0706030804020204" pitchFamily="34" charset="0"/>
                <a:cs typeface="Open Sans Semibold" panose="020B0706030804020204" pitchFamily="34" charset="0"/>
              </a:rPr>
              <a:t>?</a:t>
            </a:r>
          </a:p>
        </p:txBody>
      </p:sp>
      <p:pic>
        <p:nvPicPr>
          <p:cNvPr id="38" name="Obrázok 6">
            <a:extLst>
              <a:ext uri="{FF2B5EF4-FFF2-40B4-BE49-F238E27FC236}">
                <a16:creationId xmlns:a16="http://schemas.microsoft.com/office/drawing/2014/main" id="{6938F4FE-497A-4289-8EE0-A14B9091D57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35676" y="3817546"/>
            <a:ext cx="274320" cy="471268"/>
          </a:xfrm>
          <a:prstGeom prst="rect">
            <a:avLst/>
          </a:prstGeom>
        </p:spPr>
      </p:pic>
      <p:pic>
        <p:nvPicPr>
          <p:cNvPr id="43" name="Obrázok 8">
            <a:extLst>
              <a:ext uri="{FF2B5EF4-FFF2-40B4-BE49-F238E27FC236}">
                <a16:creationId xmlns:a16="http://schemas.microsoft.com/office/drawing/2014/main" id="{973C527A-3C0D-4488-86FF-98FD573E401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81436" y="3817546"/>
            <a:ext cx="274320" cy="471268"/>
          </a:xfrm>
          <a:prstGeom prst="rect">
            <a:avLst/>
          </a:prstGeom>
        </p:spPr>
      </p:pic>
      <p:pic>
        <p:nvPicPr>
          <p:cNvPr id="44" name="Obrázok 9">
            <a:extLst>
              <a:ext uri="{FF2B5EF4-FFF2-40B4-BE49-F238E27FC236}">
                <a16:creationId xmlns:a16="http://schemas.microsoft.com/office/drawing/2014/main" id="{B4E5BD6F-9AC3-4564-B315-388C88856EF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25105" y="3820979"/>
            <a:ext cx="274320" cy="471268"/>
          </a:xfrm>
          <a:prstGeom prst="rect">
            <a:avLst/>
          </a:prstGeom>
        </p:spPr>
      </p:pic>
      <p:pic>
        <p:nvPicPr>
          <p:cNvPr id="45" name="Obrázok 10">
            <a:extLst>
              <a:ext uri="{FF2B5EF4-FFF2-40B4-BE49-F238E27FC236}">
                <a16:creationId xmlns:a16="http://schemas.microsoft.com/office/drawing/2014/main" id="{9D224D9C-2405-4721-BE8C-6BE7F48ADDF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70865" y="3814113"/>
            <a:ext cx="274320" cy="471268"/>
          </a:xfrm>
          <a:prstGeom prst="rect">
            <a:avLst/>
          </a:prstGeom>
        </p:spPr>
      </p:pic>
      <p:pic>
        <p:nvPicPr>
          <p:cNvPr id="46" name="Obrázok 11">
            <a:extLst>
              <a:ext uri="{FF2B5EF4-FFF2-40B4-BE49-F238E27FC236}">
                <a16:creationId xmlns:a16="http://schemas.microsoft.com/office/drawing/2014/main" id="{3D1317EE-2CC3-45F2-8AC7-B59455CB2ED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14534" y="3817546"/>
            <a:ext cx="274320" cy="471268"/>
          </a:xfrm>
          <a:prstGeom prst="rect">
            <a:avLst/>
          </a:prstGeom>
        </p:spPr>
      </p:pic>
      <p:pic>
        <p:nvPicPr>
          <p:cNvPr id="47" name="Obrázok 12">
            <a:extLst>
              <a:ext uri="{FF2B5EF4-FFF2-40B4-BE49-F238E27FC236}">
                <a16:creationId xmlns:a16="http://schemas.microsoft.com/office/drawing/2014/main" id="{72727A28-AB88-4980-BD1C-1A9BF9C9B5A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44156" y="3820979"/>
            <a:ext cx="274320" cy="471268"/>
          </a:xfrm>
          <a:prstGeom prst="rect">
            <a:avLst/>
          </a:prstGeom>
        </p:spPr>
      </p:pic>
      <p:pic>
        <p:nvPicPr>
          <p:cNvPr id="48" name="Obrázok 13">
            <a:extLst>
              <a:ext uri="{FF2B5EF4-FFF2-40B4-BE49-F238E27FC236}">
                <a16:creationId xmlns:a16="http://schemas.microsoft.com/office/drawing/2014/main" id="{7D50CF0C-3056-4B73-AD71-63B681C4A6C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89916" y="3820979"/>
            <a:ext cx="274320" cy="471268"/>
          </a:xfrm>
          <a:prstGeom prst="rect">
            <a:avLst/>
          </a:prstGeom>
        </p:spPr>
      </p:pic>
    </p:spTree>
    <p:extLst>
      <p:ext uri="{BB962C8B-B14F-4D97-AF65-F5344CB8AC3E}">
        <p14:creationId xmlns:p14="http://schemas.microsoft.com/office/powerpoint/2010/main" val="30053908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500"/>
                                        <p:tgtEl>
                                          <p:spTgt spid="41"/>
                                        </p:tgtEl>
                                      </p:cBhvr>
                                    </p:animEffect>
                                  </p:childTnLst>
                                </p:cTn>
                              </p:par>
                            </p:childTnLst>
                          </p:cTn>
                        </p:par>
                        <p:par>
                          <p:cTn id="8" fill="hold">
                            <p:stCondLst>
                              <p:cond delay="500"/>
                            </p:stCondLst>
                            <p:childTnLst>
                              <p:par>
                                <p:cTn id="9" presetID="45" presetClass="entr" presetSubtype="0" fill="hold" grpId="0" nodeType="afterEffect">
                                  <p:stCondLst>
                                    <p:cond delay="0"/>
                                  </p:stCondLst>
                                  <p:childTnLst>
                                    <p:set>
                                      <p:cBhvr>
                                        <p:cTn id="10" dur="1" fill="hold">
                                          <p:stCondLst>
                                            <p:cond delay="0"/>
                                          </p:stCondLst>
                                        </p:cTn>
                                        <p:tgtEl>
                                          <p:spTgt spid="42"/>
                                        </p:tgtEl>
                                        <p:attrNameLst>
                                          <p:attrName>style.visibility</p:attrName>
                                        </p:attrNameLst>
                                      </p:cBhvr>
                                      <p:to>
                                        <p:strVal val="visible"/>
                                      </p:to>
                                    </p:set>
                                    <p:animEffect transition="in" filter="fade">
                                      <p:cBhvr>
                                        <p:cTn id="11" dur="2000"/>
                                        <p:tgtEl>
                                          <p:spTgt spid="42"/>
                                        </p:tgtEl>
                                      </p:cBhvr>
                                    </p:animEffect>
                                    <p:anim calcmode="lin" valueType="num">
                                      <p:cBhvr>
                                        <p:cTn id="12" dur="2000" fill="hold"/>
                                        <p:tgtEl>
                                          <p:spTgt spid="42"/>
                                        </p:tgtEl>
                                        <p:attrNameLst>
                                          <p:attrName>ppt_w</p:attrName>
                                        </p:attrNameLst>
                                      </p:cBhvr>
                                      <p:tavLst>
                                        <p:tav tm="0" fmla="#ppt_w*sin(2.5*pi*$)">
                                          <p:val>
                                            <p:fltVal val="0"/>
                                          </p:val>
                                        </p:tav>
                                        <p:tav tm="100000">
                                          <p:val>
                                            <p:fltVal val="1"/>
                                          </p:val>
                                        </p:tav>
                                      </p:tavLst>
                                    </p:anim>
                                    <p:anim calcmode="lin" valueType="num">
                                      <p:cBhvr>
                                        <p:cTn id="13" dur="2000" fill="hold"/>
                                        <p:tgtEl>
                                          <p:spTgt spid="4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Extended Gaussian Images</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26</a:t>
            </a:fld>
            <a:endParaRPr lang="en-US"/>
          </a:p>
        </p:txBody>
      </p:sp>
      <p:cxnSp>
        <p:nvCxnSpPr>
          <p:cNvPr id="6" name="Rovná spojnica 5"/>
          <p:cNvCxnSpPr/>
          <p:nvPr/>
        </p:nvCxnSpPr>
        <p:spPr>
          <a:xfrm flipV="1">
            <a:off x="838200" y="5855558"/>
            <a:ext cx="3960793" cy="6945"/>
          </a:xfrm>
          <a:prstGeom prst="line">
            <a:avLst/>
          </a:prstGeom>
          <a:ln w="12700"/>
        </p:spPr>
        <p:style>
          <a:lnRef idx="1">
            <a:schemeClr val="dk1"/>
          </a:lnRef>
          <a:fillRef idx="0">
            <a:schemeClr val="dk1"/>
          </a:fillRef>
          <a:effectRef idx="0">
            <a:schemeClr val="dk1"/>
          </a:effectRef>
          <a:fontRef idx="minor">
            <a:schemeClr val="tx1"/>
          </a:fontRef>
        </p:style>
      </p:cxnSp>
      <p:pic>
        <p:nvPicPr>
          <p:cNvPr id="7" name="Obrázok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35676" y="3817546"/>
            <a:ext cx="274320" cy="471268"/>
          </a:xfrm>
          <a:prstGeom prst="rect">
            <a:avLst/>
          </a:prstGeom>
        </p:spPr>
      </p:pic>
      <p:sp>
        <p:nvSpPr>
          <p:cNvPr id="8" name="BlokTextu 7"/>
          <p:cNvSpPr txBox="1"/>
          <p:nvPr/>
        </p:nvSpPr>
        <p:spPr>
          <a:xfrm>
            <a:off x="2371903" y="5950548"/>
            <a:ext cx="893386"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pic>
        <p:nvPicPr>
          <p:cNvPr id="9" name="Obrázok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81436" y="3817546"/>
            <a:ext cx="274320" cy="471268"/>
          </a:xfrm>
          <a:prstGeom prst="rect">
            <a:avLst/>
          </a:prstGeom>
        </p:spPr>
      </p:pic>
      <p:pic>
        <p:nvPicPr>
          <p:cNvPr id="10" name="Obrázok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25105" y="3820979"/>
            <a:ext cx="274320" cy="471268"/>
          </a:xfrm>
          <a:prstGeom prst="rect">
            <a:avLst/>
          </a:prstGeom>
        </p:spPr>
      </p:pic>
      <p:pic>
        <p:nvPicPr>
          <p:cNvPr id="11" name="Obrázok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70865" y="3814113"/>
            <a:ext cx="274320" cy="471268"/>
          </a:xfrm>
          <a:prstGeom prst="rect">
            <a:avLst/>
          </a:prstGeom>
        </p:spPr>
      </p:pic>
      <p:pic>
        <p:nvPicPr>
          <p:cNvPr id="12" name="Obrázok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14534" y="3817546"/>
            <a:ext cx="274320" cy="471268"/>
          </a:xfrm>
          <a:prstGeom prst="rect">
            <a:avLst/>
          </a:prstGeom>
        </p:spPr>
      </p:pic>
      <p:pic>
        <p:nvPicPr>
          <p:cNvPr id="13" name="Obrázok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44156" y="3820979"/>
            <a:ext cx="274320" cy="471268"/>
          </a:xfrm>
          <a:prstGeom prst="rect">
            <a:avLst/>
          </a:prstGeom>
        </p:spPr>
      </p:pic>
      <p:pic>
        <p:nvPicPr>
          <p:cNvPr id="14" name="Obrázok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89916" y="3820979"/>
            <a:ext cx="274320" cy="471268"/>
          </a:xfrm>
          <a:prstGeom prst="rect">
            <a:avLst/>
          </a:prstGeom>
        </p:spPr>
      </p:pic>
      <mc:AlternateContent xmlns:mc="http://schemas.openxmlformats.org/markup-compatibility/2006" xmlns:a14="http://schemas.microsoft.com/office/drawing/2010/main">
        <mc:Choice Requires="a14">
          <p:sp>
            <p:nvSpPr>
              <p:cNvPr id="23" name="Zástupný objekt pre obsah 2">
                <a:extLst>
                  <a:ext uri="{FF2B5EF4-FFF2-40B4-BE49-F238E27FC236}">
                    <a16:creationId xmlns:a16="http://schemas.microsoft.com/office/drawing/2014/main" id="{80156C32-4B05-435D-8954-276F57A26378}"/>
                  </a:ext>
                </a:extLst>
              </p:cNvPr>
              <p:cNvSpPr>
                <a:spLocks noGrp="1"/>
              </p:cNvSpPr>
              <p:nvPr>
                <p:ph idx="1"/>
              </p:nvPr>
            </p:nvSpPr>
            <p:spPr>
              <a:xfrm>
                <a:off x="838200" y="1219200"/>
                <a:ext cx="10515600" cy="4957763"/>
              </a:xfrm>
            </p:spPr>
            <p:txBody>
              <a:bodyPr/>
              <a:lstStyle/>
              <a:p>
                <a:r>
                  <a:rPr lang="en-US" dirty="0">
                    <a:latin typeface="Open Sans" panose="020B0606030504020204" pitchFamily="34" charset="0"/>
                    <a:ea typeface="Open Sans" panose="020B0606030504020204" pitchFamily="34" charset="0"/>
                    <a:cs typeface="Open Sans" panose="020B0606030504020204" pitchFamily="34" charset="0"/>
                  </a:rPr>
                  <a:t>Input</a:t>
                </a:r>
                <a:r>
                  <a:rPr lang="en-US" dirty="0"/>
                  <a:t>: a set </a:t>
                </a:r>
                <a:r>
                  <a:rPr lang="en-US" dirty="0" err="1"/>
                  <a:t>normals</a:t>
                </a:r>
                <a:r>
                  <a:rPr lang="en-US" dirty="0"/>
                  <a:t> </a:t>
                </a:r>
                <a14:m>
                  <m:oMath xmlns:m="http://schemas.openxmlformats.org/officeDocument/2006/math">
                    <m:r>
                      <a:rPr lang="en-US" b="1" i="1" smtClean="0">
                        <a:latin typeface="Cambria Math" panose="02040503050406030204" pitchFamily="18" charset="0"/>
                      </a:rPr>
                      <m:t>𝒏</m:t>
                    </m:r>
                  </m:oMath>
                </a14:m>
                <a:r>
                  <a:rPr lang="en-US" dirty="0"/>
                  <a:t> and a set of areas </a:t>
                </a:r>
                <a14:m>
                  <m:oMath xmlns:m="http://schemas.openxmlformats.org/officeDocument/2006/math">
                    <m:r>
                      <a:rPr lang="en-US" b="1" i="1" smtClean="0">
                        <a:latin typeface="Cambria Math" panose="02040503050406030204" pitchFamily="18" charset="0"/>
                      </a:rPr>
                      <m:t>𝑨</m:t>
                    </m:r>
                  </m:oMath>
                </a14:m>
                <a:r>
                  <a:rPr lang="en-US" dirty="0"/>
                  <a:t> </a:t>
                </a:r>
                <a:endParaRPr lang="en-US" b="1" dirty="0"/>
              </a:p>
              <a:p>
                <a:r>
                  <a:rPr lang="en-US" dirty="0">
                    <a:latin typeface="Open Sans" panose="020B0606030504020204" pitchFamily="34" charset="0"/>
                    <a:ea typeface="Open Sans" panose="020B0606030504020204" pitchFamily="34" charset="0"/>
                    <a:cs typeface="Open Sans" panose="020B0606030504020204" pitchFamily="34" charset="0"/>
                  </a:rPr>
                  <a:t>Constraint</a:t>
                </a:r>
                <a:r>
                  <a:rPr lang="en-US" dirty="0"/>
                  <a:t>:</a:t>
                </a:r>
              </a:p>
            </p:txBody>
          </p:sp>
        </mc:Choice>
        <mc:Fallback xmlns="">
          <p:sp>
            <p:nvSpPr>
              <p:cNvPr id="23" name="Zástupný objekt pre obsah 2">
                <a:extLst>
                  <a:ext uri="{FF2B5EF4-FFF2-40B4-BE49-F238E27FC236}">
                    <a16:creationId xmlns:a16="http://schemas.microsoft.com/office/drawing/2014/main" id="{80156C32-4B05-435D-8954-276F57A26378}"/>
                  </a:ext>
                </a:extLst>
              </p:cNvPr>
              <p:cNvSpPr>
                <a:spLocks noGrp="1" noRot="1" noChangeAspect="1" noMove="1" noResize="1" noEditPoints="1" noAdjustHandles="1" noChangeArrowheads="1" noChangeShapeType="1" noTextEdit="1"/>
              </p:cNvSpPr>
              <p:nvPr>
                <p:ph idx="1"/>
              </p:nvPr>
            </p:nvSpPr>
            <p:spPr>
              <a:xfrm>
                <a:off x="838200" y="1219200"/>
                <a:ext cx="10515600" cy="4957763"/>
              </a:xfrm>
              <a:blipFill>
                <a:blip r:embed="rId4"/>
                <a:stretch>
                  <a:fillRect l="-104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4" name="BlokTextu 5">
                <a:extLst>
                  <a:ext uri="{FF2B5EF4-FFF2-40B4-BE49-F238E27FC236}">
                    <a16:creationId xmlns:a16="http://schemas.microsoft.com/office/drawing/2014/main" id="{BED104FF-F8B3-4671-ACC5-25364B16B9BE}"/>
                  </a:ext>
                </a:extLst>
              </p:cNvPr>
              <p:cNvSpPr txBox="1"/>
              <p:nvPr/>
            </p:nvSpPr>
            <p:spPr>
              <a:xfrm>
                <a:off x="3245555" y="1940513"/>
                <a:ext cx="1738489" cy="89434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nary>
                        <m:naryPr>
                          <m:chr m:val="∑"/>
                          <m:subHide m:val="on"/>
                          <m:supHide m:val="on"/>
                          <m:ctrlPr>
                            <a:rPr lang="en-US" sz="2400" i="1" smtClean="0">
                              <a:latin typeface="Cambria Math" panose="02040503050406030204" pitchFamily="18" charset="0"/>
                            </a:rPr>
                          </m:ctrlPr>
                        </m:naryPr>
                        <m:sub/>
                        <m:sup/>
                        <m:e>
                          <m:r>
                            <a:rPr lang="en-US" sz="2400" b="1" i="1" smtClean="0">
                              <a:latin typeface="Cambria Math" panose="02040503050406030204" pitchFamily="18" charset="0"/>
                            </a:rPr>
                            <m:t>𝑨</m:t>
                          </m:r>
                          <m:r>
                            <a:rPr lang="en-US" sz="2400" b="0" i="1" smtClean="0">
                              <a:latin typeface="Cambria Math" panose="02040503050406030204" pitchFamily="18" charset="0"/>
                              <a:ea typeface="Cambria Math" panose="02040503050406030204" pitchFamily="18" charset="0"/>
                            </a:rPr>
                            <m:t>∙</m:t>
                          </m:r>
                          <m:r>
                            <a:rPr lang="en-US" sz="2400" b="1" i="1" smtClean="0">
                              <a:latin typeface="Cambria Math" panose="02040503050406030204" pitchFamily="18" charset="0"/>
                              <a:ea typeface="Cambria Math" panose="02040503050406030204" pitchFamily="18" charset="0"/>
                            </a:rPr>
                            <m:t>𝒏</m:t>
                          </m:r>
                        </m:e>
                      </m:nary>
                      <m:r>
                        <a:rPr lang="en-US" sz="2400" b="0" i="1" smtClean="0">
                          <a:latin typeface="Cambria Math" panose="02040503050406030204" pitchFamily="18" charset="0"/>
                        </a:rPr>
                        <m:t>=</m:t>
                      </m:r>
                      <m:acc>
                        <m:accPr>
                          <m:chr m:val="⃗"/>
                          <m:ctrlPr>
                            <a:rPr lang="en-US" sz="2400" b="0" i="1" smtClean="0">
                              <a:latin typeface="Cambria Math" panose="02040503050406030204" pitchFamily="18" charset="0"/>
                            </a:rPr>
                          </m:ctrlPr>
                        </m:accPr>
                        <m:e>
                          <m:r>
                            <a:rPr lang="en-US" sz="2400" b="1" i="1" smtClean="0">
                              <a:latin typeface="Cambria Math" panose="02040503050406030204" pitchFamily="18" charset="0"/>
                            </a:rPr>
                            <m:t>𝟎</m:t>
                          </m:r>
                        </m:e>
                      </m:acc>
                    </m:oMath>
                  </m:oMathPara>
                </a14:m>
                <a:endParaRPr lang="en-US" sz="2400" dirty="0"/>
              </a:p>
            </p:txBody>
          </p:sp>
        </mc:Choice>
        <mc:Fallback xmlns="">
          <p:sp>
            <p:nvSpPr>
              <p:cNvPr id="24" name="BlokTextu 5">
                <a:extLst>
                  <a:ext uri="{FF2B5EF4-FFF2-40B4-BE49-F238E27FC236}">
                    <a16:creationId xmlns:a16="http://schemas.microsoft.com/office/drawing/2014/main" id="{BED104FF-F8B3-4671-ACC5-25364B16B9BE}"/>
                  </a:ext>
                </a:extLst>
              </p:cNvPr>
              <p:cNvSpPr txBox="1">
                <a:spLocks noRot="1" noChangeAspect="1" noMove="1" noResize="1" noEditPoints="1" noAdjustHandles="1" noChangeArrowheads="1" noChangeShapeType="1" noTextEdit="1"/>
              </p:cNvSpPr>
              <p:nvPr/>
            </p:nvSpPr>
            <p:spPr>
              <a:xfrm>
                <a:off x="3245555" y="1940513"/>
                <a:ext cx="1738489" cy="894347"/>
              </a:xfrm>
              <a:prstGeom prst="rect">
                <a:avLst/>
              </a:prstGeom>
              <a:blipFill>
                <a:blip r:embed="rId5"/>
                <a:stretch>
                  <a:fillRect/>
                </a:stretch>
              </a:blipFill>
            </p:spPr>
            <p:txBody>
              <a:bodyPr/>
              <a:lstStyle/>
              <a:p>
                <a:r>
                  <a:rPr lang="en-US">
                    <a:noFill/>
                  </a:rPr>
                  <a:t> </a:t>
                </a:r>
              </a:p>
            </p:txBody>
          </p:sp>
        </mc:Fallback>
      </mc:AlternateContent>
      <p:cxnSp>
        <p:nvCxnSpPr>
          <p:cNvPr id="25" name="Rovná spojovacia šípka 14">
            <a:extLst>
              <a:ext uri="{FF2B5EF4-FFF2-40B4-BE49-F238E27FC236}">
                <a16:creationId xmlns:a16="http://schemas.microsoft.com/office/drawing/2014/main" id="{421A686D-EC4D-4B12-88FD-197938B32631}"/>
              </a:ext>
            </a:extLst>
          </p:cNvPr>
          <p:cNvCxnSpPr>
            <a:cxnSpLocks/>
          </p:cNvCxnSpPr>
          <p:nvPr/>
        </p:nvCxnSpPr>
        <p:spPr>
          <a:xfrm flipH="1" flipV="1">
            <a:off x="2260332" y="5095240"/>
            <a:ext cx="584029" cy="760322"/>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6" name="Rovná spojovacia šípka 18">
            <a:extLst>
              <a:ext uri="{FF2B5EF4-FFF2-40B4-BE49-F238E27FC236}">
                <a16:creationId xmlns:a16="http://schemas.microsoft.com/office/drawing/2014/main" id="{E00A6B6A-3413-429E-AEC1-96D3B5A2CFC1}"/>
              </a:ext>
            </a:extLst>
          </p:cNvPr>
          <p:cNvCxnSpPr>
            <a:cxnSpLocks/>
          </p:cNvCxnSpPr>
          <p:nvPr/>
        </p:nvCxnSpPr>
        <p:spPr>
          <a:xfrm flipH="1" flipV="1">
            <a:off x="2681436" y="5090302"/>
            <a:ext cx="162924" cy="758314"/>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7" name="Rovná spojovacia šípka 21">
            <a:extLst>
              <a:ext uri="{FF2B5EF4-FFF2-40B4-BE49-F238E27FC236}">
                <a16:creationId xmlns:a16="http://schemas.microsoft.com/office/drawing/2014/main" id="{41AAEC5C-405D-4A9C-A115-69EBE8B4EC54}"/>
              </a:ext>
            </a:extLst>
          </p:cNvPr>
          <p:cNvCxnSpPr>
            <a:cxnSpLocks/>
          </p:cNvCxnSpPr>
          <p:nvPr/>
        </p:nvCxnSpPr>
        <p:spPr>
          <a:xfrm flipV="1">
            <a:off x="2844359" y="5061729"/>
            <a:ext cx="569401" cy="786888"/>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8" name="Rovná spojovacia šípka 18">
            <a:extLst>
              <a:ext uri="{FF2B5EF4-FFF2-40B4-BE49-F238E27FC236}">
                <a16:creationId xmlns:a16="http://schemas.microsoft.com/office/drawing/2014/main" id="{0D955706-FFA8-45DF-9695-DD2CFDB9FEDB}"/>
              </a:ext>
            </a:extLst>
          </p:cNvPr>
          <p:cNvCxnSpPr>
            <a:cxnSpLocks/>
          </p:cNvCxnSpPr>
          <p:nvPr/>
        </p:nvCxnSpPr>
        <p:spPr>
          <a:xfrm flipV="1">
            <a:off x="2849440" y="4739184"/>
            <a:ext cx="175665" cy="1129752"/>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1" name="Straight Connector 20">
            <a:extLst>
              <a:ext uri="{FF2B5EF4-FFF2-40B4-BE49-F238E27FC236}">
                <a16:creationId xmlns:a16="http://schemas.microsoft.com/office/drawing/2014/main" id="{E564CCEE-35A5-4886-BD16-50327030A2A1}"/>
              </a:ext>
            </a:extLst>
          </p:cNvPr>
          <p:cNvCxnSpPr>
            <a:cxnSpLocks/>
          </p:cNvCxnSpPr>
          <p:nvPr/>
        </p:nvCxnSpPr>
        <p:spPr>
          <a:xfrm flipV="1">
            <a:off x="5419919" y="4647454"/>
            <a:ext cx="777729" cy="486550"/>
          </a:xfrm>
          <a:prstGeom prst="line">
            <a:avLst/>
          </a:prstGeom>
          <a:ln w="28575"/>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ED4A913B-F47C-4348-B949-F04DF8906BBF}"/>
              </a:ext>
            </a:extLst>
          </p:cNvPr>
          <p:cNvCxnSpPr>
            <a:cxnSpLocks/>
          </p:cNvCxnSpPr>
          <p:nvPr/>
        </p:nvCxnSpPr>
        <p:spPr>
          <a:xfrm>
            <a:off x="6160924" y="4955454"/>
            <a:ext cx="1054612" cy="139929"/>
          </a:xfrm>
          <a:prstGeom prst="line">
            <a:avLst/>
          </a:prstGeom>
          <a:ln w="28575"/>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C4A2C6C9-9C46-44E4-AE1B-CAC6102C49FE}"/>
              </a:ext>
            </a:extLst>
          </p:cNvPr>
          <p:cNvCxnSpPr>
            <a:cxnSpLocks/>
          </p:cNvCxnSpPr>
          <p:nvPr/>
        </p:nvCxnSpPr>
        <p:spPr>
          <a:xfrm>
            <a:off x="8212382" y="4856865"/>
            <a:ext cx="734363" cy="431547"/>
          </a:xfrm>
          <a:prstGeom prst="line">
            <a:avLst/>
          </a:prstGeom>
          <a:ln w="28575"/>
        </p:spPr>
        <p:style>
          <a:lnRef idx="1">
            <a:schemeClr val="dk1"/>
          </a:lnRef>
          <a:fillRef idx="0">
            <a:schemeClr val="dk1"/>
          </a:fillRef>
          <a:effectRef idx="0">
            <a:schemeClr val="dk1"/>
          </a:effectRef>
          <a:fontRef idx="minor">
            <a:schemeClr val="tx1"/>
          </a:fontRef>
        </p:style>
      </p:cxnSp>
      <p:cxnSp>
        <p:nvCxnSpPr>
          <p:cNvPr id="30" name="Rovná spojovacia šípka 14">
            <a:extLst>
              <a:ext uri="{FF2B5EF4-FFF2-40B4-BE49-F238E27FC236}">
                <a16:creationId xmlns:a16="http://schemas.microsoft.com/office/drawing/2014/main" id="{61AB972B-EDF2-489F-BE43-5E267D6027A0}"/>
              </a:ext>
            </a:extLst>
          </p:cNvPr>
          <p:cNvCxnSpPr>
            <a:cxnSpLocks/>
          </p:cNvCxnSpPr>
          <p:nvPr/>
        </p:nvCxnSpPr>
        <p:spPr>
          <a:xfrm flipH="1" flipV="1">
            <a:off x="5423893" y="4434268"/>
            <a:ext cx="366742" cy="477445"/>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1" name="Rovná spojovacia šípka 18">
            <a:extLst>
              <a:ext uri="{FF2B5EF4-FFF2-40B4-BE49-F238E27FC236}">
                <a16:creationId xmlns:a16="http://schemas.microsoft.com/office/drawing/2014/main" id="{50FD9682-A294-4828-B88D-448956365EE8}"/>
              </a:ext>
            </a:extLst>
          </p:cNvPr>
          <p:cNvCxnSpPr>
            <a:cxnSpLocks/>
          </p:cNvCxnSpPr>
          <p:nvPr/>
        </p:nvCxnSpPr>
        <p:spPr>
          <a:xfrm flipH="1" flipV="1">
            <a:off x="7392419" y="4715144"/>
            <a:ext cx="121479" cy="565416"/>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2" name="Rovná spojovacia šípka 21">
            <a:extLst>
              <a:ext uri="{FF2B5EF4-FFF2-40B4-BE49-F238E27FC236}">
                <a16:creationId xmlns:a16="http://schemas.microsoft.com/office/drawing/2014/main" id="{0894BAC0-A0E3-4B87-A003-5B8265334BE3}"/>
              </a:ext>
            </a:extLst>
          </p:cNvPr>
          <p:cNvCxnSpPr>
            <a:cxnSpLocks/>
          </p:cNvCxnSpPr>
          <p:nvPr/>
        </p:nvCxnSpPr>
        <p:spPr>
          <a:xfrm flipV="1">
            <a:off x="8585702" y="4647454"/>
            <a:ext cx="319946" cy="442152"/>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3" name="Rovná spojovacia šípka 18">
            <a:extLst>
              <a:ext uri="{FF2B5EF4-FFF2-40B4-BE49-F238E27FC236}">
                <a16:creationId xmlns:a16="http://schemas.microsoft.com/office/drawing/2014/main" id="{4866081F-3E29-4850-BAB8-A5ED938FB7EC}"/>
              </a:ext>
            </a:extLst>
          </p:cNvPr>
          <p:cNvCxnSpPr>
            <a:cxnSpLocks/>
          </p:cNvCxnSpPr>
          <p:nvPr/>
        </p:nvCxnSpPr>
        <p:spPr>
          <a:xfrm flipV="1">
            <a:off x="6660260" y="4431155"/>
            <a:ext cx="91076" cy="585736"/>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4" name="Straight Connector 33">
            <a:extLst>
              <a:ext uri="{FF2B5EF4-FFF2-40B4-BE49-F238E27FC236}">
                <a16:creationId xmlns:a16="http://schemas.microsoft.com/office/drawing/2014/main" id="{409B736C-35B6-42E5-90AB-BA77DF3855F6}"/>
              </a:ext>
            </a:extLst>
          </p:cNvPr>
          <p:cNvCxnSpPr>
            <a:cxnSpLocks/>
          </p:cNvCxnSpPr>
          <p:nvPr/>
        </p:nvCxnSpPr>
        <p:spPr>
          <a:xfrm flipV="1">
            <a:off x="6925074" y="5171073"/>
            <a:ext cx="1243345" cy="232562"/>
          </a:xfrm>
          <a:prstGeom prst="line">
            <a:avLst/>
          </a:prstGeom>
          <a:ln w="28575"/>
        </p:spPr>
        <p:style>
          <a:lnRef idx="1">
            <a:schemeClr val="dk1"/>
          </a:lnRef>
          <a:fillRef idx="0">
            <a:schemeClr val="dk1"/>
          </a:fillRef>
          <a:effectRef idx="0">
            <a:schemeClr val="dk1"/>
          </a:effectRef>
          <a:fontRef idx="minor">
            <a:schemeClr val="tx1"/>
          </a:fontRef>
        </p:style>
      </p:cxnSp>
      <p:grpSp>
        <p:nvGrpSpPr>
          <p:cNvPr id="35" name="Group 34">
            <a:extLst>
              <a:ext uri="{FF2B5EF4-FFF2-40B4-BE49-F238E27FC236}">
                <a16:creationId xmlns:a16="http://schemas.microsoft.com/office/drawing/2014/main" id="{0604CCC8-F7FC-40B4-90C8-F5A05B1D0316}"/>
              </a:ext>
            </a:extLst>
          </p:cNvPr>
          <p:cNvGrpSpPr/>
          <p:nvPr/>
        </p:nvGrpSpPr>
        <p:grpSpPr>
          <a:xfrm>
            <a:off x="2702484" y="3977481"/>
            <a:ext cx="6840987" cy="2199482"/>
            <a:chOff x="2702484" y="3977481"/>
            <a:chExt cx="6840987" cy="2199482"/>
          </a:xfrm>
        </p:grpSpPr>
        <p:sp>
          <p:nvSpPr>
            <p:cNvPr id="36" name="Obdĺžnik 8">
              <a:extLst>
                <a:ext uri="{FF2B5EF4-FFF2-40B4-BE49-F238E27FC236}">
                  <a16:creationId xmlns:a16="http://schemas.microsoft.com/office/drawing/2014/main" id="{A8BDDC87-B610-41E9-9370-9F55A49CCD93}"/>
                </a:ext>
              </a:extLst>
            </p:cNvPr>
            <p:cNvSpPr/>
            <p:nvPr/>
          </p:nvSpPr>
          <p:spPr>
            <a:xfrm>
              <a:off x="2702484" y="5787653"/>
              <a:ext cx="298282" cy="176169"/>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7" name="Obdĺžnik 9">
              <a:extLst>
                <a:ext uri="{FF2B5EF4-FFF2-40B4-BE49-F238E27FC236}">
                  <a16:creationId xmlns:a16="http://schemas.microsoft.com/office/drawing/2014/main" id="{06029018-0385-4255-88D7-283AA5ABBB80}"/>
                </a:ext>
              </a:extLst>
            </p:cNvPr>
            <p:cNvSpPr/>
            <p:nvPr/>
          </p:nvSpPr>
          <p:spPr>
            <a:xfrm>
              <a:off x="4955401" y="3981931"/>
              <a:ext cx="4588070" cy="2195032"/>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cxnSp>
          <p:nvCxnSpPr>
            <p:cNvPr id="38" name="Rovná spojnica 11">
              <a:extLst>
                <a:ext uri="{FF2B5EF4-FFF2-40B4-BE49-F238E27FC236}">
                  <a16:creationId xmlns:a16="http://schemas.microsoft.com/office/drawing/2014/main" id="{47D63916-042A-4BAA-AA9F-B09CEA90A907}"/>
                </a:ext>
              </a:extLst>
            </p:cNvPr>
            <p:cNvCxnSpPr>
              <a:cxnSpLocks/>
            </p:cNvCxnSpPr>
            <p:nvPr/>
          </p:nvCxnSpPr>
          <p:spPr>
            <a:xfrm flipV="1">
              <a:off x="3000766" y="3977481"/>
              <a:ext cx="1954635" cy="1806183"/>
            </a:xfrm>
            <a:prstGeom prst="line">
              <a:avLst/>
            </a:prstGeom>
            <a:ln w="12700">
              <a:solidFill>
                <a:srgbClr val="166C5C"/>
              </a:solidFill>
            </a:ln>
          </p:spPr>
          <p:style>
            <a:lnRef idx="1">
              <a:schemeClr val="accent1"/>
            </a:lnRef>
            <a:fillRef idx="0">
              <a:schemeClr val="accent1"/>
            </a:fillRef>
            <a:effectRef idx="0">
              <a:schemeClr val="accent1"/>
            </a:effectRef>
            <a:fontRef idx="minor">
              <a:schemeClr val="tx1"/>
            </a:fontRef>
          </p:style>
        </p:cxnSp>
        <p:cxnSp>
          <p:nvCxnSpPr>
            <p:cNvPr id="39" name="Rovná spojnica 12">
              <a:extLst>
                <a:ext uri="{FF2B5EF4-FFF2-40B4-BE49-F238E27FC236}">
                  <a16:creationId xmlns:a16="http://schemas.microsoft.com/office/drawing/2014/main" id="{1C2D2787-3A1C-4872-AE79-2D67BF1B980E}"/>
                </a:ext>
              </a:extLst>
            </p:cNvPr>
            <p:cNvCxnSpPr>
              <a:cxnSpLocks/>
            </p:cNvCxnSpPr>
            <p:nvPr/>
          </p:nvCxnSpPr>
          <p:spPr>
            <a:xfrm>
              <a:off x="3000766" y="5961464"/>
              <a:ext cx="1954635" cy="215364"/>
            </a:xfrm>
            <a:prstGeom prst="line">
              <a:avLst/>
            </a:prstGeom>
            <a:ln w="12700">
              <a:solidFill>
                <a:srgbClr val="166C5C"/>
              </a:solidFill>
            </a:ln>
          </p:spPr>
          <p:style>
            <a:lnRef idx="1">
              <a:schemeClr val="accent1"/>
            </a:lnRef>
            <a:fillRef idx="0">
              <a:schemeClr val="accent1"/>
            </a:fillRef>
            <a:effectRef idx="0">
              <a:schemeClr val="accent1"/>
            </a:effectRef>
            <a:fontRef idx="minor">
              <a:schemeClr val="tx1"/>
            </a:fontRef>
          </p:style>
        </p:cxnSp>
      </p:grpSp>
      <p:sp>
        <p:nvSpPr>
          <p:cNvPr id="40" name="TextBox 39">
            <a:extLst>
              <a:ext uri="{FF2B5EF4-FFF2-40B4-BE49-F238E27FC236}">
                <a16:creationId xmlns:a16="http://schemas.microsoft.com/office/drawing/2014/main" id="{B28A0070-3ECB-46EF-BF32-6715359A27B1}"/>
              </a:ext>
            </a:extLst>
          </p:cNvPr>
          <p:cNvSpPr txBox="1"/>
          <p:nvPr/>
        </p:nvSpPr>
        <p:spPr>
          <a:xfrm>
            <a:off x="5972291" y="5707159"/>
            <a:ext cx="2554289"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Mirror </a:t>
            </a:r>
            <a:r>
              <a:rPr lang="en-US" dirty="0" err="1">
                <a:latin typeface="Open Sans Light" panose="020B0306030504020204" pitchFamily="34" charset="0"/>
                <a:ea typeface="Open Sans Light" panose="020B0306030504020204" pitchFamily="34" charset="0"/>
                <a:cs typeface="Open Sans Light" panose="020B0306030504020204" pitchFamily="34" charset="0"/>
              </a:rPr>
              <a:t>normals</a:t>
            </a:r>
            <a:r>
              <a:rPr lang="en-US" dirty="0">
                <a:latin typeface="Open Sans Light" panose="020B0306030504020204" pitchFamily="34" charset="0"/>
                <a:ea typeface="Open Sans Light" panose="020B0306030504020204" pitchFamily="34" charset="0"/>
                <a:cs typeface="Open Sans Light" panose="020B0306030504020204" pitchFamily="34" charset="0"/>
              </a:rPr>
              <a:t> + areas</a:t>
            </a:r>
          </a:p>
        </p:txBody>
      </p:sp>
      <p:grpSp>
        <p:nvGrpSpPr>
          <p:cNvPr id="41" name="Group 40">
            <a:extLst>
              <a:ext uri="{FF2B5EF4-FFF2-40B4-BE49-F238E27FC236}">
                <a16:creationId xmlns:a16="http://schemas.microsoft.com/office/drawing/2014/main" id="{F55DD96D-1A13-4D86-80EB-570F0D6FAC1F}"/>
              </a:ext>
            </a:extLst>
          </p:cNvPr>
          <p:cNvGrpSpPr/>
          <p:nvPr/>
        </p:nvGrpSpPr>
        <p:grpSpPr>
          <a:xfrm>
            <a:off x="9838267" y="4647454"/>
            <a:ext cx="2142066" cy="1314010"/>
            <a:chOff x="9838267" y="4647454"/>
            <a:chExt cx="2142066" cy="1314010"/>
          </a:xfrm>
        </p:grpSpPr>
        <p:sp>
          <p:nvSpPr>
            <p:cNvPr id="42" name="Freeform: Shape 41">
              <a:extLst>
                <a:ext uri="{FF2B5EF4-FFF2-40B4-BE49-F238E27FC236}">
                  <a16:creationId xmlns:a16="http://schemas.microsoft.com/office/drawing/2014/main" id="{150D3620-0E64-49B7-AAC9-6F2EDCB6B212}"/>
                </a:ext>
              </a:extLst>
            </p:cNvPr>
            <p:cNvSpPr/>
            <p:nvPr/>
          </p:nvSpPr>
          <p:spPr>
            <a:xfrm>
              <a:off x="10041467" y="5063067"/>
              <a:ext cx="1803400" cy="643466"/>
            </a:xfrm>
            <a:custGeom>
              <a:avLst/>
              <a:gdLst>
                <a:gd name="connsiteX0" fmla="*/ 0 w 1803400"/>
                <a:gd name="connsiteY0" fmla="*/ 643466 h 643466"/>
                <a:gd name="connsiteX1" fmla="*/ 1803400 w 1803400"/>
                <a:gd name="connsiteY1" fmla="*/ 643466 h 643466"/>
                <a:gd name="connsiteX2" fmla="*/ 1651000 w 1803400"/>
                <a:gd name="connsiteY2" fmla="*/ 270933 h 643466"/>
                <a:gd name="connsiteX3" fmla="*/ 1312333 w 1803400"/>
                <a:gd name="connsiteY3" fmla="*/ 84666 h 643466"/>
                <a:gd name="connsiteX4" fmla="*/ 863600 w 1803400"/>
                <a:gd name="connsiteY4" fmla="*/ 0 h 643466"/>
                <a:gd name="connsiteX5" fmla="*/ 465666 w 1803400"/>
                <a:gd name="connsiteY5" fmla="*/ 33866 h 643466"/>
                <a:gd name="connsiteX6" fmla="*/ 237066 w 1803400"/>
                <a:gd name="connsiteY6" fmla="*/ 186266 h 643466"/>
                <a:gd name="connsiteX7" fmla="*/ 67733 w 1803400"/>
                <a:gd name="connsiteY7" fmla="*/ 372533 h 643466"/>
                <a:gd name="connsiteX8" fmla="*/ 0 w 1803400"/>
                <a:gd name="connsiteY8" fmla="*/ 643466 h 64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3400" h="643466">
                  <a:moveTo>
                    <a:pt x="0" y="643466"/>
                  </a:moveTo>
                  <a:lnTo>
                    <a:pt x="1803400" y="643466"/>
                  </a:lnTo>
                  <a:lnTo>
                    <a:pt x="1651000" y="270933"/>
                  </a:lnTo>
                  <a:lnTo>
                    <a:pt x="1312333" y="84666"/>
                  </a:lnTo>
                  <a:lnTo>
                    <a:pt x="863600" y="0"/>
                  </a:lnTo>
                  <a:lnTo>
                    <a:pt x="465666" y="33866"/>
                  </a:lnTo>
                  <a:lnTo>
                    <a:pt x="237066" y="186266"/>
                  </a:lnTo>
                  <a:lnTo>
                    <a:pt x="67733" y="372533"/>
                  </a:lnTo>
                  <a:lnTo>
                    <a:pt x="0" y="643466"/>
                  </a:lnTo>
                  <a:close/>
                </a:path>
              </a:pathLst>
            </a:custGeom>
            <a:ln>
              <a:solidFill>
                <a:schemeClr val="tx1"/>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7B4C0505-3AB1-4FD7-A6E3-2946916CE7DB}"/>
                </a:ext>
              </a:extLst>
            </p:cNvPr>
            <p:cNvSpPr/>
            <p:nvPr/>
          </p:nvSpPr>
          <p:spPr>
            <a:xfrm>
              <a:off x="9838267" y="4647454"/>
              <a:ext cx="2142066" cy="1314010"/>
            </a:xfrm>
            <a:prstGeom prst="rect">
              <a:avLst/>
            </a:prstGeom>
            <a:solidFill>
              <a:srgbClr val="FFFFFF">
                <a:alpha val="69804"/>
              </a:srgbClr>
            </a:solidFill>
            <a:ln>
              <a:no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US"/>
            </a:p>
          </p:txBody>
        </p:sp>
      </p:grpSp>
      <p:sp>
        <p:nvSpPr>
          <p:cNvPr id="44" name="TextBox 43">
            <a:extLst>
              <a:ext uri="{FF2B5EF4-FFF2-40B4-BE49-F238E27FC236}">
                <a16:creationId xmlns:a16="http://schemas.microsoft.com/office/drawing/2014/main" id="{EEA25945-46C3-418C-9578-49E4137D2D14}"/>
              </a:ext>
            </a:extLst>
          </p:cNvPr>
          <p:cNvSpPr txBox="1"/>
          <p:nvPr/>
        </p:nvSpPr>
        <p:spPr>
          <a:xfrm>
            <a:off x="10414324" y="4184471"/>
            <a:ext cx="1056700" cy="2400657"/>
          </a:xfrm>
          <a:prstGeom prst="rect">
            <a:avLst/>
          </a:prstGeom>
          <a:noFill/>
        </p:spPr>
        <p:txBody>
          <a:bodyPr wrap="none" rtlCol="0">
            <a:spAutoFit/>
          </a:bodyPr>
          <a:lstStyle/>
          <a:p>
            <a:r>
              <a:rPr lang="en-US" sz="15000" dirty="0">
                <a:solidFill>
                  <a:srgbClr val="C00000"/>
                </a:solidFill>
                <a:latin typeface="Open Sans Semibold" panose="020B0706030804020204" pitchFamily="34" charset="0"/>
                <a:ea typeface="Open Sans Semibold" panose="020B0706030804020204" pitchFamily="34" charset="0"/>
                <a:cs typeface="Open Sans Semibold" panose="020B0706030804020204" pitchFamily="34" charset="0"/>
              </a:rPr>
              <a:t>?</a:t>
            </a:r>
          </a:p>
        </p:txBody>
      </p:sp>
    </p:spTree>
    <p:extLst>
      <p:ext uri="{BB962C8B-B14F-4D97-AF65-F5344CB8AC3E}">
        <p14:creationId xmlns:p14="http://schemas.microsoft.com/office/powerpoint/2010/main" val="37038783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xEl>
                                              <p:pRg st="0" end="0"/>
                                            </p:txEl>
                                          </p:spTgt>
                                        </p:tgtEl>
                                        <p:attrNameLst>
                                          <p:attrName>style.visibility</p:attrName>
                                        </p:attrNameLst>
                                      </p:cBhvr>
                                      <p:to>
                                        <p:strVal val="visible"/>
                                      </p:to>
                                    </p:set>
                                    <p:animEffect transition="in" filter="fade">
                                      <p:cBhvr>
                                        <p:cTn id="7" dur="500"/>
                                        <p:tgtEl>
                                          <p:spTgt spid="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
                                            <p:txEl>
                                              <p:pRg st="1" end="1"/>
                                            </p:txEl>
                                          </p:spTgt>
                                        </p:tgtEl>
                                        <p:attrNameLst>
                                          <p:attrName>style.visibility</p:attrName>
                                        </p:attrNameLst>
                                      </p:cBhvr>
                                      <p:to>
                                        <p:strVal val="visible"/>
                                      </p:to>
                                    </p:set>
                                    <p:animEffect transition="in" filter="fade">
                                      <p:cBhvr>
                                        <p:cTn id="12" dur="500"/>
                                        <p:tgtEl>
                                          <p:spTgt spid="2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4"/>
                                        </p:tgtEl>
                                        <p:attrNameLst>
                                          <p:attrName>style.visibility</p:attrName>
                                        </p:attrNameLst>
                                      </p:cBhvr>
                                      <p:to>
                                        <p:strVal val="visible"/>
                                      </p:to>
                                    </p:set>
                                    <p:animEffect transition="in" filter="fade">
                                      <p:cBhvr>
                                        <p:cTn id="15" dur="500"/>
                                        <p:tgtEl>
                                          <p:spTgt spid="24"/>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mph" presetSubtype="0" autoRev="1" fill="hold" nodeType="clickEffect">
                                  <p:stCondLst>
                                    <p:cond delay="0"/>
                                  </p:stCondLst>
                                  <p:childTnLst>
                                    <p:animScale>
                                      <p:cBhvr>
                                        <p:cTn id="19" dur="500" fill="hold"/>
                                        <p:tgtEl>
                                          <p:spTgt spid="30"/>
                                        </p:tgtEl>
                                      </p:cBhvr>
                                      <p:by x="150000" y="150000"/>
                                    </p:animScale>
                                  </p:childTnLst>
                                </p:cTn>
                              </p:par>
                              <p:par>
                                <p:cTn id="20" presetID="6" presetClass="emph" presetSubtype="0" autoRev="1" fill="hold" nodeType="withEffect">
                                  <p:stCondLst>
                                    <p:cond delay="0"/>
                                  </p:stCondLst>
                                  <p:childTnLst>
                                    <p:animScale>
                                      <p:cBhvr>
                                        <p:cTn id="21" dur="500" fill="hold"/>
                                        <p:tgtEl>
                                          <p:spTgt spid="33"/>
                                        </p:tgtEl>
                                      </p:cBhvr>
                                      <p:by x="150000" y="150000"/>
                                    </p:animScale>
                                  </p:childTnLst>
                                </p:cTn>
                              </p:par>
                              <p:par>
                                <p:cTn id="22" presetID="6" presetClass="emph" presetSubtype="0" autoRev="1" fill="hold" nodeType="withEffect">
                                  <p:stCondLst>
                                    <p:cond delay="0"/>
                                  </p:stCondLst>
                                  <p:childTnLst>
                                    <p:animScale>
                                      <p:cBhvr>
                                        <p:cTn id="23" dur="500" fill="hold"/>
                                        <p:tgtEl>
                                          <p:spTgt spid="31"/>
                                        </p:tgtEl>
                                      </p:cBhvr>
                                      <p:by x="150000" y="150000"/>
                                    </p:animScale>
                                  </p:childTnLst>
                                </p:cTn>
                              </p:par>
                              <p:par>
                                <p:cTn id="24" presetID="6" presetClass="emph" presetSubtype="0" autoRev="1" fill="hold" nodeType="withEffect">
                                  <p:stCondLst>
                                    <p:cond delay="0"/>
                                  </p:stCondLst>
                                  <p:childTnLst>
                                    <p:animScale>
                                      <p:cBhvr>
                                        <p:cTn id="25" dur="500" fill="hold"/>
                                        <p:tgtEl>
                                          <p:spTgt spid="32"/>
                                        </p:tgtEl>
                                      </p:cBhvr>
                                      <p:by x="150000" y="150000"/>
                                    </p:animScale>
                                  </p:childTnLst>
                                </p:cTn>
                              </p:par>
                            </p:childTnLst>
                          </p:cTn>
                        </p:par>
                      </p:childTnLst>
                    </p:cTn>
                  </p:par>
                  <p:par>
                    <p:cTn id="26" fill="hold">
                      <p:stCondLst>
                        <p:cond delay="indefinite"/>
                      </p:stCondLst>
                      <p:childTnLst>
                        <p:par>
                          <p:cTn id="27" fill="hold">
                            <p:stCondLst>
                              <p:cond delay="0"/>
                            </p:stCondLst>
                            <p:childTnLst>
                              <p:par>
                                <p:cTn id="28" presetID="6" presetClass="emph" presetSubtype="0" autoRev="1" fill="hold" nodeType="clickEffect">
                                  <p:stCondLst>
                                    <p:cond delay="0"/>
                                  </p:stCondLst>
                                  <p:childTnLst>
                                    <p:animScale>
                                      <p:cBhvr>
                                        <p:cTn id="29" dur="500" fill="hold"/>
                                        <p:tgtEl>
                                          <p:spTgt spid="21"/>
                                        </p:tgtEl>
                                      </p:cBhvr>
                                      <p:by x="150000" y="150000"/>
                                    </p:animScale>
                                  </p:childTnLst>
                                </p:cTn>
                              </p:par>
                              <p:par>
                                <p:cTn id="30" presetID="6" presetClass="emph" presetSubtype="0" autoRev="1" fill="hold" nodeType="withEffect">
                                  <p:stCondLst>
                                    <p:cond delay="0"/>
                                  </p:stCondLst>
                                  <p:childTnLst>
                                    <p:animScale>
                                      <p:cBhvr>
                                        <p:cTn id="31" dur="500" fill="hold"/>
                                        <p:tgtEl>
                                          <p:spTgt spid="22"/>
                                        </p:tgtEl>
                                      </p:cBhvr>
                                      <p:by x="150000" y="150000"/>
                                    </p:animScale>
                                  </p:childTnLst>
                                </p:cTn>
                              </p:par>
                              <p:par>
                                <p:cTn id="32" presetID="6" presetClass="emph" presetSubtype="0" autoRev="1" fill="hold" nodeType="withEffect">
                                  <p:stCondLst>
                                    <p:cond delay="0"/>
                                  </p:stCondLst>
                                  <p:childTnLst>
                                    <p:animScale>
                                      <p:cBhvr>
                                        <p:cTn id="33" dur="500" fill="hold"/>
                                        <p:tgtEl>
                                          <p:spTgt spid="34"/>
                                        </p:tgtEl>
                                      </p:cBhvr>
                                      <p:by x="150000" y="150000"/>
                                    </p:animScale>
                                  </p:childTnLst>
                                </p:cTn>
                              </p:par>
                              <p:par>
                                <p:cTn id="34" presetID="6" presetClass="emph" presetSubtype="0" autoRev="1" fill="hold" nodeType="withEffect">
                                  <p:stCondLst>
                                    <p:cond delay="0"/>
                                  </p:stCondLst>
                                  <p:childTnLst>
                                    <p:animScale>
                                      <p:cBhvr>
                                        <p:cTn id="35" dur="500" fill="hold"/>
                                        <p:tgtEl>
                                          <p:spTgt spid="29"/>
                                        </p:tgtEl>
                                      </p:cBhvr>
                                      <p:by x="150000" y="150000"/>
                                    </p:animScale>
                                  </p:childTnLst>
                                </p:cTn>
                              </p:par>
                            </p:childTnLst>
                          </p:cTn>
                        </p:par>
                      </p:childTnLst>
                    </p:cTn>
                  </p:par>
                  <p:par>
                    <p:cTn id="36" fill="hold">
                      <p:stCondLst>
                        <p:cond delay="indefinite"/>
                      </p:stCondLst>
                      <p:childTnLst>
                        <p:par>
                          <p:cTn id="37" fill="hold">
                            <p:stCondLst>
                              <p:cond delay="0"/>
                            </p:stCondLst>
                            <p:childTnLst>
                              <p:par>
                                <p:cTn id="38" presetID="6" presetClass="emph" presetSubtype="0" autoRev="1" fill="hold" nodeType="clickEffect">
                                  <p:stCondLst>
                                    <p:cond delay="0"/>
                                  </p:stCondLst>
                                  <p:childTnLst>
                                    <p:animScale>
                                      <p:cBhvr>
                                        <p:cTn id="39" dur="500" fill="hold"/>
                                        <p:tgtEl>
                                          <p:spTgt spid="25"/>
                                        </p:tgtEl>
                                      </p:cBhvr>
                                      <p:by x="150000" y="150000"/>
                                    </p:animScale>
                                  </p:childTnLst>
                                </p:cTn>
                              </p:par>
                              <p:par>
                                <p:cTn id="40" presetID="6" presetClass="emph" presetSubtype="0" autoRev="1" fill="hold" nodeType="withEffect">
                                  <p:stCondLst>
                                    <p:cond delay="0"/>
                                  </p:stCondLst>
                                  <p:childTnLst>
                                    <p:animScale>
                                      <p:cBhvr>
                                        <p:cTn id="41" dur="500" fill="hold"/>
                                        <p:tgtEl>
                                          <p:spTgt spid="26"/>
                                        </p:tgtEl>
                                      </p:cBhvr>
                                      <p:by x="150000" y="150000"/>
                                    </p:animScale>
                                  </p:childTnLst>
                                </p:cTn>
                              </p:par>
                              <p:par>
                                <p:cTn id="42" presetID="6" presetClass="emph" presetSubtype="0" autoRev="1" fill="hold" nodeType="withEffect">
                                  <p:stCondLst>
                                    <p:cond delay="0"/>
                                  </p:stCondLst>
                                  <p:childTnLst>
                                    <p:animScale>
                                      <p:cBhvr>
                                        <p:cTn id="43" dur="500" fill="hold"/>
                                        <p:tgtEl>
                                          <p:spTgt spid="28"/>
                                        </p:tgtEl>
                                      </p:cBhvr>
                                      <p:by x="150000" y="150000"/>
                                    </p:animScale>
                                  </p:childTnLst>
                                </p:cTn>
                              </p:par>
                              <p:par>
                                <p:cTn id="44" presetID="6" presetClass="emph" presetSubtype="0" autoRev="1" fill="hold" nodeType="withEffect">
                                  <p:stCondLst>
                                    <p:cond delay="0"/>
                                  </p:stCondLst>
                                  <p:childTnLst>
                                    <p:animScale>
                                      <p:cBhvr>
                                        <p:cTn id="45" dur="500" fill="hold"/>
                                        <p:tgtEl>
                                          <p:spTgt spid="27"/>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uiExpand="1" build="p"/>
      <p:bldP spid="2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Extended Gaussian Images</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27</a:t>
            </a:fld>
            <a:endParaRPr lang="en-US"/>
          </a:p>
        </p:txBody>
      </p:sp>
      <p:cxnSp>
        <p:nvCxnSpPr>
          <p:cNvPr id="6" name="Rovná spojnica 5"/>
          <p:cNvCxnSpPr/>
          <p:nvPr/>
        </p:nvCxnSpPr>
        <p:spPr>
          <a:xfrm flipV="1">
            <a:off x="838200" y="5855558"/>
            <a:ext cx="3960793" cy="6945"/>
          </a:xfrm>
          <a:prstGeom prst="line">
            <a:avLst/>
          </a:prstGeom>
          <a:ln w="12700"/>
        </p:spPr>
        <p:style>
          <a:lnRef idx="1">
            <a:schemeClr val="dk1"/>
          </a:lnRef>
          <a:fillRef idx="0">
            <a:schemeClr val="dk1"/>
          </a:fillRef>
          <a:effectRef idx="0">
            <a:schemeClr val="dk1"/>
          </a:effectRef>
          <a:fontRef idx="minor">
            <a:schemeClr val="tx1"/>
          </a:fontRef>
        </p:style>
      </p:cxnSp>
      <p:pic>
        <p:nvPicPr>
          <p:cNvPr id="7" name="Obrázok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35676" y="3817546"/>
            <a:ext cx="274320" cy="471268"/>
          </a:xfrm>
          <a:prstGeom prst="rect">
            <a:avLst/>
          </a:prstGeom>
        </p:spPr>
      </p:pic>
      <p:sp>
        <p:nvSpPr>
          <p:cNvPr id="8" name="BlokTextu 7"/>
          <p:cNvSpPr txBox="1"/>
          <p:nvPr/>
        </p:nvSpPr>
        <p:spPr>
          <a:xfrm>
            <a:off x="2371903" y="5950548"/>
            <a:ext cx="893386"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pic>
        <p:nvPicPr>
          <p:cNvPr id="9" name="Obrázok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81436" y="3817546"/>
            <a:ext cx="274320" cy="471268"/>
          </a:xfrm>
          <a:prstGeom prst="rect">
            <a:avLst/>
          </a:prstGeom>
        </p:spPr>
      </p:pic>
      <p:pic>
        <p:nvPicPr>
          <p:cNvPr id="10" name="Obrázok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25105" y="3820979"/>
            <a:ext cx="274320" cy="471268"/>
          </a:xfrm>
          <a:prstGeom prst="rect">
            <a:avLst/>
          </a:prstGeom>
        </p:spPr>
      </p:pic>
      <p:pic>
        <p:nvPicPr>
          <p:cNvPr id="11" name="Obrázok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70865" y="3814113"/>
            <a:ext cx="274320" cy="471268"/>
          </a:xfrm>
          <a:prstGeom prst="rect">
            <a:avLst/>
          </a:prstGeom>
        </p:spPr>
      </p:pic>
      <p:pic>
        <p:nvPicPr>
          <p:cNvPr id="12" name="Obrázok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14534" y="3817546"/>
            <a:ext cx="274320" cy="471268"/>
          </a:xfrm>
          <a:prstGeom prst="rect">
            <a:avLst/>
          </a:prstGeom>
        </p:spPr>
      </p:pic>
      <p:pic>
        <p:nvPicPr>
          <p:cNvPr id="13" name="Obrázok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44156" y="3820979"/>
            <a:ext cx="274320" cy="471268"/>
          </a:xfrm>
          <a:prstGeom prst="rect">
            <a:avLst/>
          </a:prstGeom>
        </p:spPr>
      </p:pic>
      <p:pic>
        <p:nvPicPr>
          <p:cNvPr id="14" name="Obrázok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89916" y="3820979"/>
            <a:ext cx="274320" cy="471268"/>
          </a:xfrm>
          <a:prstGeom prst="rect">
            <a:avLst/>
          </a:prstGeom>
        </p:spPr>
      </p:pic>
      <mc:AlternateContent xmlns:mc="http://schemas.openxmlformats.org/markup-compatibility/2006" xmlns:a14="http://schemas.microsoft.com/office/drawing/2010/main">
        <mc:Choice Requires="a14">
          <p:sp>
            <p:nvSpPr>
              <p:cNvPr id="23" name="Zástupný objekt pre obsah 2">
                <a:extLst>
                  <a:ext uri="{FF2B5EF4-FFF2-40B4-BE49-F238E27FC236}">
                    <a16:creationId xmlns:a16="http://schemas.microsoft.com/office/drawing/2014/main" id="{80156C32-4B05-435D-8954-276F57A26378}"/>
                  </a:ext>
                </a:extLst>
              </p:cNvPr>
              <p:cNvSpPr>
                <a:spLocks noGrp="1"/>
              </p:cNvSpPr>
              <p:nvPr>
                <p:ph idx="1"/>
              </p:nvPr>
            </p:nvSpPr>
            <p:spPr>
              <a:xfrm>
                <a:off x="838200" y="1219200"/>
                <a:ext cx="10515600" cy="4957763"/>
              </a:xfrm>
            </p:spPr>
            <p:txBody>
              <a:bodyPr/>
              <a:lstStyle/>
              <a:p>
                <a:r>
                  <a:rPr lang="en-US" dirty="0">
                    <a:latin typeface="Open Sans" panose="020B0606030504020204" pitchFamily="34" charset="0"/>
                    <a:ea typeface="Open Sans" panose="020B0606030504020204" pitchFamily="34" charset="0"/>
                    <a:cs typeface="Open Sans" panose="020B0606030504020204" pitchFamily="34" charset="0"/>
                  </a:rPr>
                  <a:t>Input</a:t>
                </a:r>
                <a:r>
                  <a:rPr lang="en-US" dirty="0"/>
                  <a:t>: a set </a:t>
                </a:r>
                <a:r>
                  <a:rPr lang="en-US" dirty="0" err="1"/>
                  <a:t>normals</a:t>
                </a:r>
                <a:r>
                  <a:rPr lang="en-US" dirty="0"/>
                  <a:t> </a:t>
                </a:r>
                <a14:m>
                  <m:oMath xmlns:m="http://schemas.openxmlformats.org/officeDocument/2006/math">
                    <m:r>
                      <a:rPr lang="en-US" b="1" i="1" smtClean="0">
                        <a:latin typeface="Cambria Math" panose="02040503050406030204" pitchFamily="18" charset="0"/>
                      </a:rPr>
                      <m:t>𝒏</m:t>
                    </m:r>
                  </m:oMath>
                </a14:m>
                <a:r>
                  <a:rPr lang="en-US" dirty="0"/>
                  <a:t> and a set of areas </a:t>
                </a:r>
                <a14:m>
                  <m:oMath xmlns:m="http://schemas.openxmlformats.org/officeDocument/2006/math">
                    <m:r>
                      <a:rPr lang="en-US" b="1" i="1" smtClean="0">
                        <a:latin typeface="Cambria Math" panose="02040503050406030204" pitchFamily="18" charset="0"/>
                      </a:rPr>
                      <m:t>𝑨</m:t>
                    </m:r>
                  </m:oMath>
                </a14:m>
                <a:r>
                  <a:rPr lang="en-US" dirty="0"/>
                  <a:t> </a:t>
                </a:r>
                <a:endParaRPr lang="en-US" b="1" dirty="0"/>
              </a:p>
              <a:p>
                <a:r>
                  <a:rPr lang="en-US" dirty="0">
                    <a:latin typeface="Open Sans" panose="020B0606030504020204" pitchFamily="34" charset="0"/>
                    <a:ea typeface="Open Sans" panose="020B0606030504020204" pitchFamily="34" charset="0"/>
                    <a:cs typeface="Open Sans" panose="020B0606030504020204" pitchFamily="34" charset="0"/>
                  </a:rPr>
                  <a:t>Constraint</a:t>
                </a:r>
                <a:r>
                  <a:rPr lang="en-US" dirty="0"/>
                  <a:t>:</a:t>
                </a:r>
              </a:p>
              <a:p>
                <a:r>
                  <a:rPr lang="en-US" dirty="0"/>
                  <a:t>Efficient convex optimization [Little 1983]</a:t>
                </a:r>
              </a:p>
            </p:txBody>
          </p:sp>
        </mc:Choice>
        <mc:Fallback xmlns="">
          <p:sp>
            <p:nvSpPr>
              <p:cNvPr id="23" name="Zástupný objekt pre obsah 2">
                <a:extLst>
                  <a:ext uri="{FF2B5EF4-FFF2-40B4-BE49-F238E27FC236}">
                    <a16:creationId xmlns:a16="http://schemas.microsoft.com/office/drawing/2014/main" id="{80156C32-4B05-435D-8954-276F57A26378}"/>
                  </a:ext>
                </a:extLst>
              </p:cNvPr>
              <p:cNvSpPr>
                <a:spLocks noGrp="1" noRot="1" noChangeAspect="1" noMove="1" noResize="1" noEditPoints="1" noAdjustHandles="1" noChangeArrowheads="1" noChangeShapeType="1" noTextEdit="1"/>
              </p:cNvSpPr>
              <p:nvPr>
                <p:ph idx="1"/>
              </p:nvPr>
            </p:nvSpPr>
            <p:spPr>
              <a:xfrm>
                <a:off x="838200" y="1219200"/>
                <a:ext cx="10515600" cy="4957763"/>
              </a:xfrm>
              <a:blipFill>
                <a:blip r:embed="rId4"/>
                <a:stretch>
                  <a:fillRect l="-104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4" name="BlokTextu 5">
                <a:extLst>
                  <a:ext uri="{FF2B5EF4-FFF2-40B4-BE49-F238E27FC236}">
                    <a16:creationId xmlns:a16="http://schemas.microsoft.com/office/drawing/2014/main" id="{BED104FF-F8B3-4671-ACC5-25364B16B9BE}"/>
                  </a:ext>
                </a:extLst>
              </p:cNvPr>
              <p:cNvSpPr txBox="1"/>
              <p:nvPr/>
            </p:nvSpPr>
            <p:spPr>
              <a:xfrm>
                <a:off x="3245555" y="1940513"/>
                <a:ext cx="1738489" cy="89434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nary>
                        <m:naryPr>
                          <m:chr m:val="∑"/>
                          <m:subHide m:val="on"/>
                          <m:supHide m:val="on"/>
                          <m:ctrlPr>
                            <a:rPr lang="en-US" sz="2400" i="1" smtClean="0">
                              <a:latin typeface="Cambria Math" panose="02040503050406030204" pitchFamily="18" charset="0"/>
                            </a:rPr>
                          </m:ctrlPr>
                        </m:naryPr>
                        <m:sub/>
                        <m:sup/>
                        <m:e>
                          <m:r>
                            <a:rPr lang="en-US" sz="2400" b="1" i="1" smtClean="0">
                              <a:latin typeface="Cambria Math" panose="02040503050406030204" pitchFamily="18" charset="0"/>
                            </a:rPr>
                            <m:t>𝑨</m:t>
                          </m:r>
                          <m:r>
                            <a:rPr lang="en-US" sz="2400" b="0" i="1" smtClean="0">
                              <a:latin typeface="Cambria Math" panose="02040503050406030204" pitchFamily="18" charset="0"/>
                              <a:ea typeface="Cambria Math" panose="02040503050406030204" pitchFamily="18" charset="0"/>
                            </a:rPr>
                            <m:t>∙</m:t>
                          </m:r>
                          <m:r>
                            <a:rPr lang="en-US" sz="2400" b="1" i="1" smtClean="0">
                              <a:latin typeface="Cambria Math" panose="02040503050406030204" pitchFamily="18" charset="0"/>
                              <a:ea typeface="Cambria Math" panose="02040503050406030204" pitchFamily="18" charset="0"/>
                            </a:rPr>
                            <m:t>𝒏</m:t>
                          </m:r>
                        </m:e>
                      </m:nary>
                      <m:r>
                        <a:rPr lang="en-US" sz="2400" b="0" i="1" smtClean="0">
                          <a:latin typeface="Cambria Math" panose="02040503050406030204" pitchFamily="18" charset="0"/>
                        </a:rPr>
                        <m:t>=</m:t>
                      </m:r>
                      <m:acc>
                        <m:accPr>
                          <m:chr m:val="⃗"/>
                          <m:ctrlPr>
                            <a:rPr lang="en-US" sz="2400" b="0" i="1" smtClean="0">
                              <a:latin typeface="Cambria Math" panose="02040503050406030204" pitchFamily="18" charset="0"/>
                            </a:rPr>
                          </m:ctrlPr>
                        </m:accPr>
                        <m:e>
                          <m:r>
                            <a:rPr lang="en-US" sz="2400" b="1" i="1" smtClean="0">
                              <a:latin typeface="Cambria Math" panose="02040503050406030204" pitchFamily="18" charset="0"/>
                            </a:rPr>
                            <m:t>𝟎</m:t>
                          </m:r>
                        </m:e>
                      </m:acc>
                    </m:oMath>
                  </m:oMathPara>
                </a14:m>
                <a:endParaRPr lang="en-US" sz="2400" dirty="0"/>
              </a:p>
            </p:txBody>
          </p:sp>
        </mc:Choice>
        <mc:Fallback xmlns="">
          <p:sp>
            <p:nvSpPr>
              <p:cNvPr id="24" name="BlokTextu 5">
                <a:extLst>
                  <a:ext uri="{FF2B5EF4-FFF2-40B4-BE49-F238E27FC236}">
                    <a16:creationId xmlns:a16="http://schemas.microsoft.com/office/drawing/2014/main" id="{BED104FF-F8B3-4671-ACC5-25364B16B9BE}"/>
                  </a:ext>
                </a:extLst>
              </p:cNvPr>
              <p:cNvSpPr txBox="1">
                <a:spLocks noRot="1" noChangeAspect="1" noMove="1" noResize="1" noEditPoints="1" noAdjustHandles="1" noChangeArrowheads="1" noChangeShapeType="1" noTextEdit="1"/>
              </p:cNvSpPr>
              <p:nvPr/>
            </p:nvSpPr>
            <p:spPr>
              <a:xfrm>
                <a:off x="3245555" y="1940513"/>
                <a:ext cx="1738489" cy="894347"/>
              </a:xfrm>
              <a:prstGeom prst="rect">
                <a:avLst/>
              </a:prstGeom>
              <a:blipFill>
                <a:blip r:embed="rId5"/>
                <a:stretch>
                  <a:fillRect/>
                </a:stretch>
              </a:blipFill>
            </p:spPr>
            <p:txBody>
              <a:bodyPr/>
              <a:lstStyle/>
              <a:p>
                <a:r>
                  <a:rPr lang="en-US">
                    <a:noFill/>
                  </a:rPr>
                  <a:t> </a:t>
                </a:r>
              </a:p>
            </p:txBody>
          </p:sp>
        </mc:Fallback>
      </mc:AlternateContent>
      <p:cxnSp>
        <p:nvCxnSpPr>
          <p:cNvPr id="25" name="Rovná spojovacia šípka 14">
            <a:extLst>
              <a:ext uri="{FF2B5EF4-FFF2-40B4-BE49-F238E27FC236}">
                <a16:creationId xmlns:a16="http://schemas.microsoft.com/office/drawing/2014/main" id="{421A686D-EC4D-4B12-88FD-197938B32631}"/>
              </a:ext>
            </a:extLst>
          </p:cNvPr>
          <p:cNvCxnSpPr>
            <a:cxnSpLocks/>
          </p:cNvCxnSpPr>
          <p:nvPr/>
        </p:nvCxnSpPr>
        <p:spPr>
          <a:xfrm flipH="1" flipV="1">
            <a:off x="2260332" y="5095240"/>
            <a:ext cx="584029" cy="760322"/>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6" name="Rovná spojovacia šípka 18">
            <a:extLst>
              <a:ext uri="{FF2B5EF4-FFF2-40B4-BE49-F238E27FC236}">
                <a16:creationId xmlns:a16="http://schemas.microsoft.com/office/drawing/2014/main" id="{E00A6B6A-3413-429E-AEC1-96D3B5A2CFC1}"/>
              </a:ext>
            </a:extLst>
          </p:cNvPr>
          <p:cNvCxnSpPr>
            <a:cxnSpLocks/>
          </p:cNvCxnSpPr>
          <p:nvPr/>
        </p:nvCxnSpPr>
        <p:spPr>
          <a:xfrm flipH="1" flipV="1">
            <a:off x="2681436" y="5090302"/>
            <a:ext cx="162924" cy="758314"/>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7" name="Rovná spojovacia šípka 21">
            <a:extLst>
              <a:ext uri="{FF2B5EF4-FFF2-40B4-BE49-F238E27FC236}">
                <a16:creationId xmlns:a16="http://schemas.microsoft.com/office/drawing/2014/main" id="{41AAEC5C-405D-4A9C-A115-69EBE8B4EC54}"/>
              </a:ext>
            </a:extLst>
          </p:cNvPr>
          <p:cNvCxnSpPr>
            <a:cxnSpLocks/>
          </p:cNvCxnSpPr>
          <p:nvPr/>
        </p:nvCxnSpPr>
        <p:spPr>
          <a:xfrm flipV="1">
            <a:off x="2844359" y="5061729"/>
            <a:ext cx="569401" cy="786888"/>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8" name="Rovná spojovacia šípka 18">
            <a:extLst>
              <a:ext uri="{FF2B5EF4-FFF2-40B4-BE49-F238E27FC236}">
                <a16:creationId xmlns:a16="http://schemas.microsoft.com/office/drawing/2014/main" id="{0D955706-FFA8-45DF-9695-DD2CFDB9FEDB}"/>
              </a:ext>
            </a:extLst>
          </p:cNvPr>
          <p:cNvCxnSpPr>
            <a:cxnSpLocks/>
          </p:cNvCxnSpPr>
          <p:nvPr/>
        </p:nvCxnSpPr>
        <p:spPr>
          <a:xfrm flipV="1">
            <a:off x="2849440" y="4739184"/>
            <a:ext cx="175665" cy="1129752"/>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1" name="Straight Connector 20">
            <a:extLst>
              <a:ext uri="{FF2B5EF4-FFF2-40B4-BE49-F238E27FC236}">
                <a16:creationId xmlns:a16="http://schemas.microsoft.com/office/drawing/2014/main" id="{E564CCEE-35A5-4886-BD16-50327030A2A1}"/>
              </a:ext>
            </a:extLst>
          </p:cNvPr>
          <p:cNvCxnSpPr>
            <a:cxnSpLocks/>
          </p:cNvCxnSpPr>
          <p:nvPr/>
        </p:nvCxnSpPr>
        <p:spPr>
          <a:xfrm flipV="1">
            <a:off x="5419919" y="4300315"/>
            <a:ext cx="777729" cy="486550"/>
          </a:xfrm>
          <a:prstGeom prst="line">
            <a:avLst/>
          </a:prstGeom>
          <a:ln w="28575"/>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ED4A913B-F47C-4348-B949-F04DF8906BBF}"/>
              </a:ext>
            </a:extLst>
          </p:cNvPr>
          <p:cNvCxnSpPr>
            <a:cxnSpLocks/>
          </p:cNvCxnSpPr>
          <p:nvPr/>
        </p:nvCxnSpPr>
        <p:spPr>
          <a:xfrm>
            <a:off x="6160924" y="4608315"/>
            <a:ext cx="1054612" cy="139929"/>
          </a:xfrm>
          <a:prstGeom prst="line">
            <a:avLst/>
          </a:prstGeom>
          <a:ln w="28575"/>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C4A2C6C9-9C46-44E4-AE1B-CAC6102C49FE}"/>
              </a:ext>
            </a:extLst>
          </p:cNvPr>
          <p:cNvCxnSpPr>
            <a:cxnSpLocks/>
          </p:cNvCxnSpPr>
          <p:nvPr/>
        </p:nvCxnSpPr>
        <p:spPr>
          <a:xfrm>
            <a:off x="8212382" y="4509726"/>
            <a:ext cx="734363" cy="431547"/>
          </a:xfrm>
          <a:prstGeom prst="line">
            <a:avLst/>
          </a:prstGeom>
          <a:ln w="28575"/>
        </p:spPr>
        <p:style>
          <a:lnRef idx="1">
            <a:schemeClr val="dk1"/>
          </a:lnRef>
          <a:fillRef idx="0">
            <a:schemeClr val="dk1"/>
          </a:fillRef>
          <a:effectRef idx="0">
            <a:schemeClr val="dk1"/>
          </a:effectRef>
          <a:fontRef idx="minor">
            <a:schemeClr val="tx1"/>
          </a:fontRef>
        </p:style>
      </p:cxnSp>
      <p:cxnSp>
        <p:nvCxnSpPr>
          <p:cNvPr id="30" name="Rovná spojovacia šípka 14">
            <a:extLst>
              <a:ext uri="{FF2B5EF4-FFF2-40B4-BE49-F238E27FC236}">
                <a16:creationId xmlns:a16="http://schemas.microsoft.com/office/drawing/2014/main" id="{61AB972B-EDF2-489F-BE43-5E267D6027A0}"/>
              </a:ext>
            </a:extLst>
          </p:cNvPr>
          <p:cNvCxnSpPr>
            <a:cxnSpLocks/>
          </p:cNvCxnSpPr>
          <p:nvPr/>
        </p:nvCxnSpPr>
        <p:spPr>
          <a:xfrm flipH="1" flipV="1">
            <a:off x="5423893" y="4087129"/>
            <a:ext cx="366742" cy="477445"/>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1" name="Rovná spojovacia šípka 18">
            <a:extLst>
              <a:ext uri="{FF2B5EF4-FFF2-40B4-BE49-F238E27FC236}">
                <a16:creationId xmlns:a16="http://schemas.microsoft.com/office/drawing/2014/main" id="{50FD9682-A294-4828-B88D-448956365EE8}"/>
              </a:ext>
            </a:extLst>
          </p:cNvPr>
          <p:cNvCxnSpPr>
            <a:cxnSpLocks/>
          </p:cNvCxnSpPr>
          <p:nvPr/>
        </p:nvCxnSpPr>
        <p:spPr>
          <a:xfrm flipH="1" flipV="1">
            <a:off x="7392419" y="4368005"/>
            <a:ext cx="121479" cy="565416"/>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2" name="Rovná spojovacia šípka 21">
            <a:extLst>
              <a:ext uri="{FF2B5EF4-FFF2-40B4-BE49-F238E27FC236}">
                <a16:creationId xmlns:a16="http://schemas.microsoft.com/office/drawing/2014/main" id="{0894BAC0-A0E3-4B87-A003-5B8265334BE3}"/>
              </a:ext>
            </a:extLst>
          </p:cNvPr>
          <p:cNvCxnSpPr>
            <a:cxnSpLocks/>
          </p:cNvCxnSpPr>
          <p:nvPr/>
        </p:nvCxnSpPr>
        <p:spPr>
          <a:xfrm flipV="1">
            <a:off x="8585702" y="4300315"/>
            <a:ext cx="319946" cy="442152"/>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3" name="Rovná spojovacia šípka 18">
            <a:extLst>
              <a:ext uri="{FF2B5EF4-FFF2-40B4-BE49-F238E27FC236}">
                <a16:creationId xmlns:a16="http://schemas.microsoft.com/office/drawing/2014/main" id="{4866081F-3E29-4850-BAB8-A5ED938FB7EC}"/>
              </a:ext>
            </a:extLst>
          </p:cNvPr>
          <p:cNvCxnSpPr>
            <a:cxnSpLocks/>
          </p:cNvCxnSpPr>
          <p:nvPr/>
        </p:nvCxnSpPr>
        <p:spPr>
          <a:xfrm flipV="1">
            <a:off x="6660260" y="4084016"/>
            <a:ext cx="91076" cy="585736"/>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4" name="Straight Connector 33">
            <a:extLst>
              <a:ext uri="{FF2B5EF4-FFF2-40B4-BE49-F238E27FC236}">
                <a16:creationId xmlns:a16="http://schemas.microsoft.com/office/drawing/2014/main" id="{409B736C-35B6-42E5-90AB-BA77DF3855F6}"/>
              </a:ext>
            </a:extLst>
          </p:cNvPr>
          <p:cNvCxnSpPr>
            <a:cxnSpLocks/>
          </p:cNvCxnSpPr>
          <p:nvPr/>
        </p:nvCxnSpPr>
        <p:spPr>
          <a:xfrm flipV="1">
            <a:off x="6925074" y="4823934"/>
            <a:ext cx="1243345" cy="232562"/>
          </a:xfrm>
          <a:prstGeom prst="line">
            <a:avLst/>
          </a:prstGeom>
          <a:ln w="28575"/>
        </p:spPr>
        <p:style>
          <a:lnRef idx="1">
            <a:schemeClr val="dk1"/>
          </a:lnRef>
          <a:fillRef idx="0">
            <a:schemeClr val="dk1"/>
          </a:fillRef>
          <a:effectRef idx="0">
            <a:schemeClr val="dk1"/>
          </a:effectRef>
          <a:fontRef idx="minor">
            <a:schemeClr val="tx1"/>
          </a:fontRef>
        </p:style>
      </p:cxnSp>
      <p:grpSp>
        <p:nvGrpSpPr>
          <p:cNvPr id="35" name="Group 34">
            <a:extLst>
              <a:ext uri="{FF2B5EF4-FFF2-40B4-BE49-F238E27FC236}">
                <a16:creationId xmlns:a16="http://schemas.microsoft.com/office/drawing/2014/main" id="{0604CCC8-F7FC-40B4-90C8-F5A05B1D0316}"/>
              </a:ext>
            </a:extLst>
          </p:cNvPr>
          <p:cNvGrpSpPr/>
          <p:nvPr/>
        </p:nvGrpSpPr>
        <p:grpSpPr>
          <a:xfrm>
            <a:off x="2702484" y="3977481"/>
            <a:ext cx="6840987" cy="2199482"/>
            <a:chOff x="2702484" y="3977481"/>
            <a:chExt cx="6840987" cy="2199482"/>
          </a:xfrm>
        </p:grpSpPr>
        <p:sp>
          <p:nvSpPr>
            <p:cNvPr id="36" name="Obdĺžnik 8">
              <a:extLst>
                <a:ext uri="{FF2B5EF4-FFF2-40B4-BE49-F238E27FC236}">
                  <a16:creationId xmlns:a16="http://schemas.microsoft.com/office/drawing/2014/main" id="{A8BDDC87-B610-41E9-9370-9F55A49CCD93}"/>
                </a:ext>
              </a:extLst>
            </p:cNvPr>
            <p:cNvSpPr/>
            <p:nvPr/>
          </p:nvSpPr>
          <p:spPr>
            <a:xfrm>
              <a:off x="2702484" y="5787653"/>
              <a:ext cx="298282" cy="176169"/>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7" name="Obdĺžnik 9">
              <a:extLst>
                <a:ext uri="{FF2B5EF4-FFF2-40B4-BE49-F238E27FC236}">
                  <a16:creationId xmlns:a16="http://schemas.microsoft.com/office/drawing/2014/main" id="{06029018-0385-4255-88D7-283AA5ABBB80}"/>
                </a:ext>
              </a:extLst>
            </p:cNvPr>
            <p:cNvSpPr/>
            <p:nvPr/>
          </p:nvSpPr>
          <p:spPr>
            <a:xfrm>
              <a:off x="4955401" y="3981931"/>
              <a:ext cx="4588070" cy="2195032"/>
            </a:xfrm>
            <a:prstGeom prst="rect">
              <a:avLst/>
            </a:prstGeom>
            <a:noFill/>
            <a:ln>
              <a:solidFill>
                <a:srgbClr val="166C5C"/>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cxnSp>
          <p:nvCxnSpPr>
            <p:cNvPr id="38" name="Rovná spojnica 11">
              <a:extLst>
                <a:ext uri="{FF2B5EF4-FFF2-40B4-BE49-F238E27FC236}">
                  <a16:creationId xmlns:a16="http://schemas.microsoft.com/office/drawing/2014/main" id="{47D63916-042A-4BAA-AA9F-B09CEA90A907}"/>
                </a:ext>
              </a:extLst>
            </p:cNvPr>
            <p:cNvCxnSpPr>
              <a:cxnSpLocks/>
            </p:cNvCxnSpPr>
            <p:nvPr/>
          </p:nvCxnSpPr>
          <p:spPr>
            <a:xfrm flipV="1">
              <a:off x="3000766" y="3977481"/>
              <a:ext cx="1954635" cy="1806183"/>
            </a:xfrm>
            <a:prstGeom prst="line">
              <a:avLst/>
            </a:prstGeom>
            <a:ln w="12700">
              <a:solidFill>
                <a:srgbClr val="166C5C"/>
              </a:solidFill>
            </a:ln>
          </p:spPr>
          <p:style>
            <a:lnRef idx="1">
              <a:schemeClr val="accent1"/>
            </a:lnRef>
            <a:fillRef idx="0">
              <a:schemeClr val="accent1"/>
            </a:fillRef>
            <a:effectRef idx="0">
              <a:schemeClr val="accent1"/>
            </a:effectRef>
            <a:fontRef idx="minor">
              <a:schemeClr val="tx1"/>
            </a:fontRef>
          </p:style>
        </p:cxnSp>
        <p:cxnSp>
          <p:nvCxnSpPr>
            <p:cNvPr id="39" name="Rovná spojnica 12">
              <a:extLst>
                <a:ext uri="{FF2B5EF4-FFF2-40B4-BE49-F238E27FC236}">
                  <a16:creationId xmlns:a16="http://schemas.microsoft.com/office/drawing/2014/main" id="{1C2D2787-3A1C-4872-AE79-2D67BF1B980E}"/>
                </a:ext>
              </a:extLst>
            </p:cNvPr>
            <p:cNvCxnSpPr>
              <a:cxnSpLocks/>
            </p:cNvCxnSpPr>
            <p:nvPr/>
          </p:nvCxnSpPr>
          <p:spPr>
            <a:xfrm>
              <a:off x="3000766" y="5961464"/>
              <a:ext cx="1954635" cy="215364"/>
            </a:xfrm>
            <a:prstGeom prst="line">
              <a:avLst/>
            </a:prstGeom>
            <a:ln w="12700">
              <a:solidFill>
                <a:srgbClr val="166C5C"/>
              </a:solidFill>
            </a:ln>
          </p:spPr>
          <p:style>
            <a:lnRef idx="1">
              <a:schemeClr val="accent1"/>
            </a:lnRef>
            <a:fillRef idx="0">
              <a:schemeClr val="accent1"/>
            </a:fillRef>
            <a:effectRef idx="0">
              <a:schemeClr val="accent1"/>
            </a:effectRef>
            <a:fontRef idx="minor">
              <a:schemeClr val="tx1"/>
            </a:fontRef>
          </p:style>
        </p:cxnSp>
      </p:grpSp>
      <p:sp>
        <p:nvSpPr>
          <p:cNvPr id="40" name="TextBox 39">
            <a:extLst>
              <a:ext uri="{FF2B5EF4-FFF2-40B4-BE49-F238E27FC236}">
                <a16:creationId xmlns:a16="http://schemas.microsoft.com/office/drawing/2014/main" id="{B28A0070-3ECB-46EF-BF32-6715359A27B1}"/>
              </a:ext>
            </a:extLst>
          </p:cNvPr>
          <p:cNvSpPr txBox="1"/>
          <p:nvPr/>
        </p:nvSpPr>
        <p:spPr>
          <a:xfrm>
            <a:off x="5972291" y="5707159"/>
            <a:ext cx="2554289"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Mirror </a:t>
            </a:r>
            <a:r>
              <a:rPr lang="en-US" dirty="0" err="1">
                <a:latin typeface="Open Sans Light" panose="020B0306030504020204" pitchFamily="34" charset="0"/>
                <a:ea typeface="Open Sans Light" panose="020B0306030504020204" pitchFamily="34" charset="0"/>
                <a:cs typeface="Open Sans Light" panose="020B0306030504020204" pitchFamily="34" charset="0"/>
              </a:rPr>
              <a:t>normals</a:t>
            </a:r>
            <a:r>
              <a:rPr lang="en-US" dirty="0">
                <a:latin typeface="Open Sans Light" panose="020B0306030504020204" pitchFamily="34" charset="0"/>
                <a:ea typeface="Open Sans Light" panose="020B0306030504020204" pitchFamily="34" charset="0"/>
                <a:cs typeface="Open Sans Light" panose="020B0306030504020204" pitchFamily="34" charset="0"/>
              </a:rPr>
              <a:t> + areas</a:t>
            </a:r>
          </a:p>
        </p:txBody>
      </p:sp>
      <p:grpSp>
        <p:nvGrpSpPr>
          <p:cNvPr id="41" name="Group 40">
            <a:extLst>
              <a:ext uri="{FF2B5EF4-FFF2-40B4-BE49-F238E27FC236}">
                <a16:creationId xmlns:a16="http://schemas.microsoft.com/office/drawing/2014/main" id="{F55DD96D-1A13-4D86-80EB-570F0D6FAC1F}"/>
              </a:ext>
            </a:extLst>
          </p:cNvPr>
          <p:cNvGrpSpPr/>
          <p:nvPr/>
        </p:nvGrpSpPr>
        <p:grpSpPr>
          <a:xfrm>
            <a:off x="9838267" y="4647454"/>
            <a:ext cx="2142066" cy="1314010"/>
            <a:chOff x="9838267" y="4647454"/>
            <a:chExt cx="2142066" cy="1314010"/>
          </a:xfrm>
        </p:grpSpPr>
        <p:sp>
          <p:nvSpPr>
            <p:cNvPr id="42" name="Freeform: Shape 41">
              <a:extLst>
                <a:ext uri="{FF2B5EF4-FFF2-40B4-BE49-F238E27FC236}">
                  <a16:creationId xmlns:a16="http://schemas.microsoft.com/office/drawing/2014/main" id="{150D3620-0E64-49B7-AAC9-6F2EDCB6B212}"/>
                </a:ext>
              </a:extLst>
            </p:cNvPr>
            <p:cNvSpPr/>
            <p:nvPr/>
          </p:nvSpPr>
          <p:spPr>
            <a:xfrm>
              <a:off x="10041467" y="5063067"/>
              <a:ext cx="1803400" cy="643466"/>
            </a:xfrm>
            <a:custGeom>
              <a:avLst/>
              <a:gdLst>
                <a:gd name="connsiteX0" fmla="*/ 0 w 1803400"/>
                <a:gd name="connsiteY0" fmla="*/ 643466 h 643466"/>
                <a:gd name="connsiteX1" fmla="*/ 1803400 w 1803400"/>
                <a:gd name="connsiteY1" fmla="*/ 643466 h 643466"/>
                <a:gd name="connsiteX2" fmla="*/ 1651000 w 1803400"/>
                <a:gd name="connsiteY2" fmla="*/ 270933 h 643466"/>
                <a:gd name="connsiteX3" fmla="*/ 1312333 w 1803400"/>
                <a:gd name="connsiteY3" fmla="*/ 84666 h 643466"/>
                <a:gd name="connsiteX4" fmla="*/ 863600 w 1803400"/>
                <a:gd name="connsiteY4" fmla="*/ 0 h 643466"/>
                <a:gd name="connsiteX5" fmla="*/ 465666 w 1803400"/>
                <a:gd name="connsiteY5" fmla="*/ 33866 h 643466"/>
                <a:gd name="connsiteX6" fmla="*/ 237066 w 1803400"/>
                <a:gd name="connsiteY6" fmla="*/ 186266 h 643466"/>
                <a:gd name="connsiteX7" fmla="*/ 67733 w 1803400"/>
                <a:gd name="connsiteY7" fmla="*/ 372533 h 643466"/>
                <a:gd name="connsiteX8" fmla="*/ 0 w 1803400"/>
                <a:gd name="connsiteY8" fmla="*/ 643466 h 64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3400" h="643466">
                  <a:moveTo>
                    <a:pt x="0" y="643466"/>
                  </a:moveTo>
                  <a:lnTo>
                    <a:pt x="1803400" y="643466"/>
                  </a:lnTo>
                  <a:lnTo>
                    <a:pt x="1651000" y="270933"/>
                  </a:lnTo>
                  <a:lnTo>
                    <a:pt x="1312333" y="84666"/>
                  </a:lnTo>
                  <a:lnTo>
                    <a:pt x="863600" y="0"/>
                  </a:lnTo>
                  <a:lnTo>
                    <a:pt x="465666" y="33866"/>
                  </a:lnTo>
                  <a:lnTo>
                    <a:pt x="237066" y="186266"/>
                  </a:lnTo>
                  <a:lnTo>
                    <a:pt x="67733" y="372533"/>
                  </a:lnTo>
                  <a:lnTo>
                    <a:pt x="0" y="643466"/>
                  </a:lnTo>
                  <a:close/>
                </a:path>
              </a:pathLst>
            </a:custGeom>
            <a:ln>
              <a:solidFill>
                <a:schemeClr val="tx1"/>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7B4C0505-3AB1-4FD7-A6E3-2946916CE7DB}"/>
                </a:ext>
              </a:extLst>
            </p:cNvPr>
            <p:cNvSpPr/>
            <p:nvPr/>
          </p:nvSpPr>
          <p:spPr>
            <a:xfrm>
              <a:off x="9838267" y="4647454"/>
              <a:ext cx="2142066" cy="1314010"/>
            </a:xfrm>
            <a:prstGeom prst="rect">
              <a:avLst/>
            </a:prstGeom>
            <a:solidFill>
              <a:srgbClr val="FFFFFF">
                <a:alpha val="69804"/>
              </a:srgbClr>
            </a:solidFill>
            <a:ln>
              <a:no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US"/>
            </a:p>
          </p:txBody>
        </p:sp>
      </p:grpSp>
      <p:sp>
        <p:nvSpPr>
          <p:cNvPr id="44" name="TextBox 43">
            <a:extLst>
              <a:ext uri="{FF2B5EF4-FFF2-40B4-BE49-F238E27FC236}">
                <a16:creationId xmlns:a16="http://schemas.microsoft.com/office/drawing/2014/main" id="{EEA25945-46C3-418C-9578-49E4137D2D14}"/>
              </a:ext>
            </a:extLst>
          </p:cNvPr>
          <p:cNvSpPr txBox="1"/>
          <p:nvPr/>
        </p:nvSpPr>
        <p:spPr>
          <a:xfrm>
            <a:off x="10414324" y="4184471"/>
            <a:ext cx="1056700" cy="2400657"/>
          </a:xfrm>
          <a:prstGeom prst="rect">
            <a:avLst/>
          </a:prstGeom>
          <a:noFill/>
        </p:spPr>
        <p:txBody>
          <a:bodyPr wrap="none" rtlCol="0">
            <a:spAutoFit/>
          </a:bodyPr>
          <a:lstStyle/>
          <a:p>
            <a:r>
              <a:rPr lang="en-US" sz="15000" dirty="0">
                <a:solidFill>
                  <a:srgbClr val="C00000"/>
                </a:solidFill>
                <a:latin typeface="Open Sans Semibold" panose="020B0706030804020204" pitchFamily="34" charset="0"/>
                <a:ea typeface="Open Sans Semibold" panose="020B0706030804020204" pitchFamily="34" charset="0"/>
                <a:cs typeface="Open Sans Semibold" panose="020B0706030804020204" pitchFamily="34" charset="0"/>
              </a:rPr>
              <a:t>?</a:t>
            </a:r>
          </a:p>
        </p:txBody>
      </p:sp>
      <p:sp>
        <p:nvSpPr>
          <p:cNvPr id="46" name="TextBox 45">
            <a:extLst>
              <a:ext uri="{FF2B5EF4-FFF2-40B4-BE49-F238E27FC236}">
                <a16:creationId xmlns:a16="http://schemas.microsoft.com/office/drawing/2014/main" id="{BA12AA49-3311-41DE-92A6-D95D933AB290}"/>
              </a:ext>
            </a:extLst>
          </p:cNvPr>
          <p:cNvSpPr txBox="1"/>
          <p:nvPr/>
        </p:nvSpPr>
        <p:spPr>
          <a:xfrm>
            <a:off x="10211308" y="4184470"/>
            <a:ext cx="1625766" cy="2400657"/>
          </a:xfrm>
          <a:prstGeom prst="rect">
            <a:avLst/>
          </a:prstGeom>
          <a:noFill/>
        </p:spPr>
        <p:txBody>
          <a:bodyPr wrap="none" rtlCol="0">
            <a:spAutoFit/>
          </a:bodyPr>
          <a:lstStyle/>
          <a:p>
            <a:r>
              <a:rPr lang="en-US" sz="15000" b="1" dirty="0">
                <a:solidFill>
                  <a:srgbClr val="25B99D"/>
                </a:solidFill>
                <a:ea typeface="Open Sans" panose="020B0606030504020204" pitchFamily="34" charset="0"/>
                <a:cs typeface="Open Sans" panose="020B0606030504020204" pitchFamily="34" charset="0"/>
              </a:rPr>
              <a:t>✓</a:t>
            </a:r>
          </a:p>
        </p:txBody>
      </p:sp>
      <p:cxnSp>
        <p:nvCxnSpPr>
          <p:cNvPr id="45" name="Straight Connector 44">
            <a:extLst>
              <a:ext uri="{FF2B5EF4-FFF2-40B4-BE49-F238E27FC236}">
                <a16:creationId xmlns:a16="http://schemas.microsoft.com/office/drawing/2014/main" id="{075D473B-239A-4F19-A42F-8EB3D48BF83B}"/>
              </a:ext>
            </a:extLst>
          </p:cNvPr>
          <p:cNvCxnSpPr>
            <a:cxnSpLocks/>
          </p:cNvCxnSpPr>
          <p:nvPr/>
        </p:nvCxnSpPr>
        <p:spPr>
          <a:xfrm flipV="1">
            <a:off x="6163045" y="5326060"/>
            <a:ext cx="2488987" cy="28567"/>
          </a:xfrm>
          <a:prstGeom prst="line">
            <a:avLst/>
          </a:prstGeom>
          <a:ln w="28575"/>
        </p:spPr>
        <p:style>
          <a:lnRef idx="1">
            <a:schemeClr val="dk1"/>
          </a:lnRef>
          <a:fillRef idx="0">
            <a:schemeClr val="dk1"/>
          </a:fillRef>
          <a:effectRef idx="0">
            <a:schemeClr val="dk1"/>
          </a:effectRef>
          <a:fontRef idx="minor">
            <a:schemeClr val="tx1"/>
          </a:fontRef>
        </p:style>
      </p:cxnSp>
      <p:cxnSp>
        <p:nvCxnSpPr>
          <p:cNvPr id="47" name="Rovná spojovacia šípka 14">
            <a:extLst>
              <a:ext uri="{FF2B5EF4-FFF2-40B4-BE49-F238E27FC236}">
                <a16:creationId xmlns:a16="http://schemas.microsoft.com/office/drawing/2014/main" id="{6B8FEF95-89B4-4164-9FEE-930C3FE7B5BD}"/>
              </a:ext>
            </a:extLst>
          </p:cNvPr>
          <p:cNvCxnSpPr>
            <a:cxnSpLocks/>
          </p:cNvCxnSpPr>
          <p:nvPr/>
        </p:nvCxnSpPr>
        <p:spPr>
          <a:xfrm>
            <a:off x="7398260" y="5354628"/>
            <a:ext cx="0" cy="351905"/>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3249361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5"/>
                                        </p:tgtEl>
                                        <p:attrNameLst>
                                          <p:attrName>style.visibility</p:attrName>
                                        </p:attrNameLst>
                                      </p:cBhvr>
                                      <p:to>
                                        <p:strVal val="visible"/>
                                      </p:to>
                                    </p:set>
                                    <p:animEffect transition="in" filter="fade">
                                      <p:cBhvr>
                                        <p:cTn id="7" dur="500"/>
                                        <p:tgtEl>
                                          <p:spTgt spid="45"/>
                                        </p:tgtEl>
                                      </p:cBhvr>
                                    </p:animEffect>
                                  </p:childTnLst>
                                </p:cTn>
                              </p:par>
                            </p:childTnLst>
                          </p:cTn>
                        </p:par>
                        <p:par>
                          <p:cTn id="8" fill="hold">
                            <p:stCondLst>
                              <p:cond delay="500"/>
                            </p:stCondLst>
                            <p:childTnLst>
                              <p:par>
                                <p:cTn id="9" presetID="22" presetClass="entr" presetSubtype="1" fill="hold" nodeType="afterEffect">
                                  <p:stCondLst>
                                    <p:cond delay="0"/>
                                  </p:stCondLst>
                                  <p:childTnLst>
                                    <p:set>
                                      <p:cBhvr>
                                        <p:cTn id="10" dur="1" fill="hold">
                                          <p:stCondLst>
                                            <p:cond delay="0"/>
                                          </p:stCondLst>
                                        </p:cTn>
                                        <p:tgtEl>
                                          <p:spTgt spid="47"/>
                                        </p:tgtEl>
                                        <p:attrNameLst>
                                          <p:attrName>style.visibility</p:attrName>
                                        </p:attrNameLst>
                                      </p:cBhvr>
                                      <p:to>
                                        <p:strVal val="visible"/>
                                      </p:to>
                                    </p:set>
                                    <p:animEffect transition="in" filter="wipe(up)">
                                      <p:cBhvr>
                                        <p:cTn id="11" dur="500"/>
                                        <p:tgtEl>
                                          <p:spTgt spid="47"/>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3">
                                            <p:txEl>
                                              <p:pRg st="2" end="2"/>
                                            </p:txEl>
                                          </p:spTgt>
                                        </p:tgtEl>
                                        <p:attrNameLst>
                                          <p:attrName>style.visibility</p:attrName>
                                        </p:attrNameLst>
                                      </p:cBhvr>
                                      <p:to>
                                        <p:strVal val="visible"/>
                                      </p:to>
                                    </p:set>
                                    <p:animEffect transition="in" filter="fade">
                                      <p:cBhvr>
                                        <p:cTn id="16" dur="500"/>
                                        <p:tgtEl>
                                          <p:spTgt spid="23">
                                            <p:txEl>
                                              <p:pRg st="2" end="2"/>
                                            </p:txEl>
                                          </p:spTgt>
                                        </p:tgtEl>
                                      </p:cBhvr>
                                    </p:animEffect>
                                  </p:childTnLst>
                                </p:cTn>
                              </p:par>
                            </p:childTnLst>
                          </p:cTn>
                        </p:par>
                        <p:par>
                          <p:cTn id="17" fill="hold">
                            <p:stCondLst>
                              <p:cond delay="500"/>
                            </p:stCondLst>
                            <p:childTnLst>
                              <p:par>
                                <p:cTn id="18" presetID="10" presetClass="exit" presetSubtype="0" fill="hold" grpId="0" nodeType="afterEffect">
                                  <p:stCondLst>
                                    <p:cond delay="0"/>
                                  </p:stCondLst>
                                  <p:childTnLst>
                                    <p:animEffect transition="out" filter="fade">
                                      <p:cBhvr>
                                        <p:cTn id="19" dur="500"/>
                                        <p:tgtEl>
                                          <p:spTgt spid="44"/>
                                        </p:tgtEl>
                                      </p:cBhvr>
                                    </p:animEffect>
                                    <p:set>
                                      <p:cBhvr>
                                        <p:cTn id="20" dur="1" fill="hold">
                                          <p:stCondLst>
                                            <p:cond delay="499"/>
                                          </p:stCondLst>
                                        </p:cTn>
                                        <p:tgtEl>
                                          <p:spTgt spid="44"/>
                                        </p:tgtEl>
                                        <p:attrNameLst>
                                          <p:attrName>style.visibility</p:attrName>
                                        </p:attrNameLst>
                                      </p:cBhvr>
                                      <p:to>
                                        <p:strVal val="hidden"/>
                                      </p:to>
                                    </p:set>
                                  </p:childTnLst>
                                </p:cTn>
                              </p:par>
                              <p:par>
                                <p:cTn id="21" presetID="10" presetClass="entr" presetSubtype="0" fill="hold" grpId="0" nodeType="withEffect">
                                  <p:stCondLst>
                                    <p:cond delay="0"/>
                                  </p:stCondLst>
                                  <p:childTnLst>
                                    <p:set>
                                      <p:cBhvr>
                                        <p:cTn id="22" dur="1" fill="hold">
                                          <p:stCondLst>
                                            <p:cond delay="0"/>
                                          </p:stCondLst>
                                        </p:cTn>
                                        <p:tgtEl>
                                          <p:spTgt spid="46"/>
                                        </p:tgtEl>
                                        <p:attrNameLst>
                                          <p:attrName>style.visibility</p:attrName>
                                        </p:attrNameLst>
                                      </p:cBhvr>
                                      <p:to>
                                        <p:strVal val="visible"/>
                                      </p:to>
                                    </p:set>
                                    <p:animEffect transition="in" filter="fade">
                                      <p:cBhvr>
                                        <p:cTn id="23"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uiExpand="1" build="p"/>
      <p:bldP spid="44" grpId="0"/>
      <p:bldP spid="4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Geometry Computation</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28</a:t>
            </a:fld>
            <a:endParaRPr lang="en-US"/>
          </a:p>
        </p:txBody>
      </p:sp>
      <mc:AlternateContent xmlns:mc="http://schemas.openxmlformats.org/markup-compatibility/2006" xmlns:a14="http://schemas.microsoft.com/office/drawing/2010/main">
        <mc:Choice Requires="a14">
          <p:sp>
            <p:nvSpPr>
              <p:cNvPr id="6" name="Zástupný objekt pre obsah 2"/>
              <p:cNvSpPr>
                <a:spLocks noGrp="1"/>
              </p:cNvSpPr>
              <p:nvPr>
                <p:ph idx="1"/>
              </p:nvPr>
            </p:nvSpPr>
            <p:spPr>
              <a:xfrm>
                <a:off x="6149130" y="1219200"/>
                <a:ext cx="5204670" cy="4957763"/>
              </a:xfrm>
            </p:spPr>
            <p:txBody>
              <a:bodyPr>
                <a:normAutofit/>
              </a:bodyPr>
              <a:lstStyle/>
              <a:p>
                <a:r>
                  <a:rPr lang="en-US" dirty="0"/>
                  <a:t>Input</a:t>
                </a:r>
              </a:p>
              <a:p>
                <a:pPr lvl="1"/>
                <a:r>
                  <a:rPr lang="en-US" dirty="0" err="1"/>
                  <a:t>Normals</a:t>
                </a:r>
                <a:r>
                  <a:rPr lang="en-US" dirty="0"/>
                  <a:t> </a:t>
                </a:r>
                <a14:m>
                  <m:oMath xmlns:m="http://schemas.openxmlformats.org/officeDocument/2006/math">
                    <m:r>
                      <a:rPr lang="en-US" b="1" i="1" smtClean="0">
                        <a:latin typeface="Cambria Math" panose="02040503050406030204" pitchFamily="18" charset="0"/>
                      </a:rPr>
                      <m:t>𝒏</m:t>
                    </m:r>
                  </m:oMath>
                </a14:m>
                <a:endParaRPr lang="en-US" dirty="0"/>
              </a:p>
              <a:p>
                <a:pPr lvl="1"/>
                <a:endParaRPr lang="en-US" dirty="0"/>
              </a:p>
            </p:txBody>
          </p:sp>
        </mc:Choice>
        <mc:Fallback xmlns="">
          <p:sp>
            <p:nvSpPr>
              <p:cNvPr id="6" name="Zástupný objekt pre obsah 2"/>
              <p:cNvSpPr>
                <a:spLocks noGrp="1" noRot="1" noChangeAspect="1" noMove="1" noResize="1" noEditPoints="1" noAdjustHandles="1" noChangeArrowheads="1" noChangeShapeType="1" noTextEdit="1"/>
              </p:cNvSpPr>
              <p:nvPr>
                <p:ph idx="1"/>
              </p:nvPr>
            </p:nvSpPr>
            <p:spPr>
              <a:xfrm>
                <a:off x="6149130" y="1219200"/>
                <a:ext cx="5204670" cy="4957763"/>
              </a:xfrm>
              <a:blipFill>
                <a:blip r:embed="rId3"/>
                <a:stretch>
                  <a:fillRect l="-2108"/>
                </a:stretch>
              </a:blipFill>
            </p:spPr>
            <p:txBody>
              <a:bodyPr/>
              <a:lstStyle/>
              <a:p>
                <a:r>
                  <a:rPr lang="en-US">
                    <a:noFill/>
                  </a:rPr>
                  <a:t> </a:t>
                </a:r>
              </a:p>
            </p:txBody>
          </p:sp>
        </mc:Fallback>
      </mc:AlternateContent>
      <p:cxnSp>
        <p:nvCxnSpPr>
          <p:cNvPr id="21" name="Rovná spojnica 20"/>
          <p:cNvCxnSpPr/>
          <p:nvPr/>
        </p:nvCxnSpPr>
        <p:spPr>
          <a:xfrm flipV="1">
            <a:off x="112904" y="2021748"/>
            <a:ext cx="4191132" cy="2750738"/>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cxnSp>
        <p:nvCxnSpPr>
          <p:cNvPr id="22" name="Rovná spojovacia šípka 21"/>
          <p:cNvCxnSpPr/>
          <p:nvPr/>
        </p:nvCxnSpPr>
        <p:spPr>
          <a:xfrm flipH="1" flipV="1">
            <a:off x="1845580" y="2970056"/>
            <a:ext cx="285229" cy="452652"/>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3" name="Rovná spojovacia šípka 22"/>
          <p:cNvCxnSpPr/>
          <p:nvPr/>
        </p:nvCxnSpPr>
        <p:spPr>
          <a:xfrm flipV="1">
            <a:off x="2985761" y="2579615"/>
            <a:ext cx="0" cy="667309"/>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4" name="Rovná spojovacia šípka 23"/>
          <p:cNvCxnSpPr/>
          <p:nvPr/>
        </p:nvCxnSpPr>
        <p:spPr>
          <a:xfrm flipV="1">
            <a:off x="4261129" y="3290815"/>
            <a:ext cx="318567" cy="507918"/>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5" name="Rovná spojovacia šípka 24"/>
          <p:cNvCxnSpPr/>
          <p:nvPr/>
        </p:nvCxnSpPr>
        <p:spPr>
          <a:xfrm>
            <a:off x="3052873" y="4421955"/>
            <a:ext cx="0" cy="701063"/>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0" name="Rovná spojnica 29"/>
          <p:cNvCxnSpPr/>
          <p:nvPr/>
        </p:nvCxnSpPr>
        <p:spPr>
          <a:xfrm flipV="1">
            <a:off x="112904" y="3196778"/>
            <a:ext cx="5558055" cy="94036"/>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 name="Rovná spojnica 32"/>
          <p:cNvCxnSpPr/>
          <p:nvPr/>
        </p:nvCxnSpPr>
        <p:spPr>
          <a:xfrm>
            <a:off x="2256639" y="2305634"/>
            <a:ext cx="3201101" cy="2382868"/>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cxnSp>
        <p:nvCxnSpPr>
          <p:cNvPr id="36" name="Rovná spojnica 35"/>
          <p:cNvCxnSpPr/>
          <p:nvPr/>
        </p:nvCxnSpPr>
        <p:spPr>
          <a:xfrm>
            <a:off x="112904" y="4421954"/>
            <a:ext cx="5436918" cy="455"/>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sp>
        <p:nvSpPr>
          <p:cNvPr id="55" name="Voľný tvar: tvar 54"/>
          <p:cNvSpPr/>
          <p:nvPr/>
        </p:nvSpPr>
        <p:spPr>
          <a:xfrm>
            <a:off x="654050" y="3232150"/>
            <a:ext cx="4448175" cy="1190625"/>
          </a:xfrm>
          <a:custGeom>
            <a:avLst/>
            <a:gdLst>
              <a:gd name="connsiteX0" fmla="*/ 0 w 4448175"/>
              <a:gd name="connsiteY0" fmla="*/ 1181100 h 1190625"/>
              <a:gd name="connsiteX1" fmla="*/ 1774825 w 4448175"/>
              <a:gd name="connsiteY1" fmla="*/ 19050 h 1190625"/>
              <a:gd name="connsiteX2" fmla="*/ 2844800 w 4448175"/>
              <a:gd name="connsiteY2" fmla="*/ 0 h 1190625"/>
              <a:gd name="connsiteX3" fmla="*/ 4448175 w 4448175"/>
              <a:gd name="connsiteY3" fmla="*/ 1190625 h 1190625"/>
              <a:gd name="connsiteX4" fmla="*/ 0 w 4448175"/>
              <a:gd name="connsiteY4" fmla="*/ 1181100 h 1190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8175" h="1190625">
                <a:moveTo>
                  <a:pt x="0" y="1181100"/>
                </a:moveTo>
                <a:lnTo>
                  <a:pt x="1774825" y="19050"/>
                </a:lnTo>
                <a:lnTo>
                  <a:pt x="2844800" y="0"/>
                </a:lnTo>
                <a:lnTo>
                  <a:pt x="4448175" y="1190625"/>
                </a:lnTo>
                <a:lnTo>
                  <a:pt x="0" y="1181100"/>
                </a:lnTo>
                <a:close/>
              </a:path>
            </a:pathLst>
          </a:custGeom>
          <a:noFill/>
          <a:ln w="12700"/>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19" name="Ovál 18"/>
          <p:cNvSpPr/>
          <p:nvPr/>
        </p:nvSpPr>
        <p:spPr>
          <a:xfrm>
            <a:off x="2876704" y="3698081"/>
            <a:ext cx="134224" cy="134224"/>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0769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wipe(left)">
                                      <p:cBhvr>
                                        <p:cTn id="12" dur="500"/>
                                        <p:tgtEl>
                                          <p:spTgt spid="30"/>
                                        </p:tgtEl>
                                      </p:cBhvr>
                                    </p:animEffect>
                                  </p:childTnLst>
                                </p:cTn>
                              </p:par>
                            </p:childTnLst>
                          </p:cTn>
                        </p:par>
                        <p:par>
                          <p:cTn id="13" fill="hold">
                            <p:stCondLst>
                              <p:cond delay="500"/>
                            </p:stCondLst>
                            <p:childTnLst>
                              <p:par>
                                <p:cTn id="14" presetID="22" presetClass="entr" presetSubtype="4" fill="hold" nodeType="after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wipe(down)">
                                      <p:cBhvr>
                                        <p:cTn id="16" dur="500"/>
                                        <p:tgtEl>
                                          <p:spTgt spid="23"/>
                                        </p:tgtEl>
                                      </p:cBhvr>
                                    </p:animEffect>
                                  </p:childTnLst>
                                </p:cTn>
                              </p:par>
                            </p:childTnLst>
                          </p:cTn>
                        </p:par>
                        <p:par>
                          <p:cTn id="17" fill="hold">
                            <p:stCondLst>
                              <p:cond delay="1000"/>
                            </p:stCondLst>
                            <p:childTnLst>
                              <p:par>
                                <p:cTn id="18" presetID="22" presetClass="entr" presetSubtype="1" fill="hold" nodeType="after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wipe(up)">
                                      <p:cBhvr>
                                        <p:cTn id="20" dur="500"/>
                                        <p:tgtEl>
                                          <p:spTgt spid="21"/>
                                        </p:tgtEl>
                                      </p:cBhvr>
                                    </p:animEffect>
                                  </p:childTnLst>
                                </p:cTn>
                              </p:par>
                            </p:childTnLst>
                          </p:cTn>
                        </p:par>
                        <p:par>
                          <p:cTn id="21" fill="hold">
                            <p:stCondLst>
                              <p:cond delay="1500"/>
                            </p:stCondLst>
                            <p:childTnLst>
                              <p:par>
                                <p:cTn id="22" presetID="22" presetClass="entr" presetSubtype="4" fill="hold" nodeType="after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wipe(down)">
                                      <p:cBhvr>
                                        <p:cTn id="24" dur="500"/>
                                        <p:tgtEl>
                                          <p:spTgt spid="22"/>
                                        </p:tgtEl>
                                      </p:cBhvr>
                                    </p:animEffect>
                                  </p:childTnLst>
                                </p:cTn>
                              </p:par>
                            </p:childTnLst>
                          </p:cTn>
                        </p:par>
                        <p:par>
                          <p:cTn id="25" fill="hold">
                            <p:stCondLst>
                              <p:cond delay="2000"/>
                            </p:stCondLst>
                            <p:childTnLst>
                              <p:par>
                                <p:cTn id="26" presetID="22" presetClass="entr" presetSubtype="1" fill="hold" nodeType="afterEffect">
                                  <p:stCondLst>
                                    <p:cond delay="0"/>
                                  </p:stCondLst>
                                  <p:childTnLst>
                                    <p:set>
                                      <p:cBhvr>
                                        <p:cTn id="27" dur="1" fill="hold">
                                          <p:stCondLst>
                                            <p:cond delay="0"/>
                                          </p:stCondLst>
                                        </p:cTn>
                                        <p:tgtEl>
                                          <p:spTgt spid="33"/>
                                        </p:tgtEl>
                                        <p:attrNameLst>
                                          <p:attrName>style.visibility</p:attrName>
                                        </p:attrNameLst>
                                      </p:cBhvr>
                                      <p:to>
                                        <p:strVal val="visible"/>
                                      </p:to>
                                    </p:set>
                                    <p:animEffect transition="in" filter="wipe(up)">
                                      <p:cBhvr>
                                        <p:cTn id="28" dur="500"/>
                                        <p:tgtEl>
                                          <p:spTgt spid="33"/>
                                        </p:tgtEl>
                                      </p:cBhvr>
                                    </p:animEffect>
                                  </p:childTnLst>
                                </p:cTn>
                              </p:par>
                            </p:childTnLst>
                          </p:cTn>
                        </p:par>
                        <p:par>
                          <p:cTn id="29" fill="hold">
                            <p:stCondLst>
                              <p:cond delay="2500"/>
                            </p:stCondLst>
                            <p:childTnLst>
                              <p:par>
                                <p:cTn id="30" presetID="22" presetClass="entr" presetSubtype="4" fill="hold" nodeType="after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wipe(down)">
                                      <p:cBhvr>
                                        <p:cTn id="32" dur="500"/>
                                        <p:tgtEl>
                                          <p:spTgt spid="24"/>
                                        </p:tgtEl>
                                      </p:cBhvr>
                                    </p:animEffect>
                                  </p:childTnLst>
                                </p:cTn>
                              </p:par>
                            </p:childTnLst>
                          </p:cTn>
                        </p:par>
                        <p:par>
                          <p:cTn id="33" fill="hold">
                            <p:stCondLst>
                              <p:cond delay="3000"/>
                            </p:stCondLst>
                            <p:childTnLst>
                              <p:par>
                                <p:cTn id="34" presetID="22" presetClass="entr" presetSubtype="8" fill="hold" nodeType="afterEffect">
                                  <p:stCondLst>
                                    <p:cond delay="0"/>
                                  </p:stCondLst>
                                  <p:childTnLst>
                                    <p:set>
                                      <p:cBhvr>
                                        <p:cTn id="35" dur="1" fill="hold">
                                          <p:stCondLst>
                                            <p:cond delay="0"/>
                                          </p:stCondLst>
                                        </p:cTn>
                                        <p:tgtEl>
                                          <p:spTgt spid="36"/>
                                        </p:tgtEl>
                                        <p:attrNameLst>
                                          <p:attrName>style.visibility</p:attrName>
                                        </p:attrNameLst>
                                      </p:cBhvr>
                                      <p:to>
                                        <p:strVal val="visible"/>
                                      </p:to>
                                    </p:set>
                                    <p:animEffect transition="in" filter="wipe(left)">
                                      <p:cBhvr>
                                        <p:cTn id="36" dur="500"/>
                                        <p:tgtEl>
                                          <p:spTgt spid="36"/>
                                        </p:tgtEl>
                                      </p:cBhvr>
                                    </p:animEffect>
                                  </p:childTnLst>
                                </p:cTn>
                              </p:par>
                            </p:childTnLst>
                          </p:cTn>
                        </p:par>
                        <p:par>
                          <p:cTn id="37" fill="hold">
                            <p:stCondLst>
                              <p:cond delay="3500"/>
                            </p:stCondLst>
                            <p:childTnLst>
                              <p:par>
                                <p:cTn id="38" presetID="22" presetClass="entr" presetSubtype="1" fill="hold" nodeType="afterEffect">
                                  <p:stCondLst>
                                    <p:cond delay="0"/>
                                  </p:stCondLst>
                                  <p:childTnLst>
                                    <p:set>
                                      <p:cBhvr>
                                        <p:cTn id="39" dur="1" fill="hold">
                                          <p:stCondLst>
                                            <p:cond delay="0"/>
                                          </p:stCondLst>
                                        </p:cTn>
                                        <p:tgtEl>
                                          <p:spTgt spid="25"/>
                                        </p:tgtEl>
                                        <p:attrNameLst>
                                          <p:attrName>style.visibility</p:attrName>
                                        </p:attrNameLst>
                                      </p:cBhvr>
                                      <p:to>
                                        <p:strVal val="visible"/>
                                      </p:to>
                                    </p:set>
                                    <p:animEffect transition="in" filter="wipe(up)">
                                      <p:cBhvr>
                                        <p:cTn id="40" dur="500"/>
                                        <p:tgtEl>
                                          <p:spTgt spid="2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55"/>
                                        </p:tgtEl>
                                        <p:attrNameLst>
                                          <p:attrName>style.visibility</p:attrName>
                                        </p:attrNameLst>
                                      </p:cBhvr>
                                      <p:to>
                                        <p:strVal val="visible"/>
                                      </p:to>
                                    </p:set>
                                    <p:animEffect transition="in" filter="fade">
                                      <p:cBhvr>
                                        <p:cTn id="45" dur="500"/>
                                        <p:tgtEl>
                                          <p:spTgt spid="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P spid="19"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Geometry Computation</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29</a:t>
            </a:fld>
            <a:endParaRPr lang="en-US"/>
          </a:p>
        </p:txBody>
      </p:sp>
      <mc:AlternateContent xmlns:mc="http://schemas.openxmlformats.org/markup-compatibility/2006" xmlns:a14="http://schemas.microsoft.com/office/drawing/2010/main">
        <mc:Choice Requires="a14">
          <p:sp>
            <p:nvSpPr>
              <p:cNvPr id="6" name="Zástupný objekt pre obsah 2"/>
              <p:cNvSpPr>
                <a:spLocks noGrp="1"/>
              </p:cNvSpPr>
              <p:nvPr>
                <p:ph idx="1"/>
              </p:nvPr>
            </p:nvSpPr>
            <p:spPr>
              <a:xfrm>
                <a:off x="6149130" y="1219200"/>
                <a:ext cx="5204670" cy="4957763"/>
              </a:xfrm>
            </p:spPr>
            <p:txBody>
              <a:bodyPr>
                <a:normAutofit/>
              </a:bodyPr>
              <a:lstStyle/>
              <a:p>
                <a:r>
                  <a:rPr lang="en-US" dirty="0"/>
                  <a:t>Input</a:t>
                </a:r>
              </a:p>
              <a:p>
                <a:pPr lvl="1"/>
                <a:r>
                  <a:rPr lang="en-US" dirty="0" err="1"/>
                  <a:t>Normals</a:t>
                </a:r>
                <a:r>
                  <a:rPr lang="en-US" dirty="0"/>
                  <a:t> </a:t>
                </a:r>
                <a14:m>
                  <m:oMath xmlns:m="http://schemas.openxmlformats.org/officeDocument/2006/math">
                    <m:r>
                      <a:rPr lang="en-US" b="1" i="1">
                        <a:latin typeface="Cambria Math" panose="02040503050406030204" pitchFamily="18" charset="0"/>
                      </a:rPr>
                      <m:t>𝒏</m:t>
                    </m:r>
                  </m:oMath>
                </a14:m>
                <a:r>
                  <a:rPr lang="en-US" dirty="0"/>
                  <a:t> + areas </a:t>
                </a:r>
                <a14:m>
                  <m:oMath xmlns:m="http://schemas.openxmlformats.org/officeDocument/2006/math">
                    <m:r>
                      <a:rPr lang="en-US" b="1" i="1" smtClean="0">
                        <a:latin typeface="Cambria Math" panose="02040503050406030204" pitchFamily="18" charset="0"/>
                      </a:rPr>
                      <m:t>𝑨</m:t>
                    </m:r>
                  </m:oMath>
                </a14:m>
                <a:endParaRPr lang="en-US" dirty="0"/>
              </a:p>
              <a:p>
                <a:pPr lvl="1"/>
                <a:endParaRPr lang="en-US" dirty="0"/>
              </a:p>
            </p:txBody>
          </p:sp>
        </mc:Choice>
        <mc:Fallback xmlns="">
          <p:sp>
            <p:nvSpPr>
              <p:cNvPr id="6" name="Zástupný objekt pre obsah 2"/>
              <p:cNvSpPr>
                <a:spLocks noGrp="1" noRot="1" noChangeAspect="1" noMove="1" noResize="1" noEditPoints="1" noAdjustHandles="1" noChangeArrowheads="1" noChangeShapeType="1" noTextEdit="1"/>
              </p:cNvSpPr>
              <p:nvPr>
                <p:ph idx="1"/>
              </p:nvPr>
            </p:nvSpPr>
            <p:spPr>
              <a:xfrm>
                <a:off x="6149130" y="1219200"/>
                <a:ext cx="5204670" cy="4957763"/>
              </a:xfrm>
              <a:blipFill>
                <a:blip r:embed="rId3"/>
                <a:stretch>
                  <a:fillRect l="-2108"/>
                </a:stretch>
              </a:blipFill>
            </p:spPr>
            <p:txBody>
              <a:bodyPr/>
              <a:lstStyle/>
              <a:p>
                <a:r>
                  <a:rPr lang="en-US">
                    <a:noFill/>
                  </a:rPr>
                  <a:t> </a:t>
                </a:r>
              </a:p>
            </p:txBody>
          </p:sp>
        </mc:Fallback>
      </mc:AlternateContent>
      <p:cxnSp>
        <p:nvCxnSpPr>
          <p:cNvPr id="21" name="Rovná spojnica 20"/>
          <p:cNvCxnSpPr/>
          <p:nvPr/>
        </p:nvCxnSpPr>
        <p:spPr>
          <a:xfrm flipV="1">
            <a:off x="112904" y="2021748"/>
            <a:ext cx="4191132" cy="2750738"/>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cxnSp>
        <p:nvCxnSpPr>
          <p:cNvPr id="22" name="Rovná spojovacia šípka 21"/>
          <p:cNvCxnSpPr/>
          <p:nvPr/>
        </p:nvCxnSpPr>
        <p:spPr>
          <a:xfrm flipH="1" flipV="1">
            <a:off x="1845580" y="2970056"/>
            <a:ext cx="285229" cy="452652"/>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3" name="Rovná spojovacia šípka 22"/>
          <p:cNvCxnSpPr/>
          <p:nvPr/>
        </p:nvCxnSpPr>
        <p:spPr>
          <a:xfrm flipV="1">
            <a:off x="2985761" y="2579615"/>
            <a:ext cx="0" cy="667309"/>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4" name="Rovná spojovacia šípka 23"/>
          <p:cNvCxnSpPr/>
          <p:nvPr/>
        </p:nvCxnSpPr>
        <p:spPr>
          <a:xfrm flipV="1">
            <a:off x="4261129" y="3290815"/>
            <a:ext cx="318567" cy="507918"/>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5" name="Rovná spojovacia šípka 24"/>
          <p:cNvCxnSpPr/>
          <p:nvPr/>
        </p:nvCxnSpPr>
        <p:spPr>
          <a:xfrm>
            <a:off x="3052873" y="4421955"/>
            <a:ext cx="0" cy="701063"/>
          </a:xfrm>
          <a:prstGeom prst="straightConnector1">
            <a:avLst/>
          </a:prstGeom>
          <a:ln w="28575" cap="flat" cmpd="sng" algn="ctr">
            <a:solidFill>
              <a:schemeClr val="tx1"/>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0" name="Rovná spojnica 29"/>
          <p:cNvCxnSpPr/>
          <p:nvPr/>
        </p:nvCxnSpPr>
        <p:spPr>
          <a:xfrm flipV="1">
            <a:off x="112904" y="3196778"/>
            <a:ext cx="5558055" cy="94036"/>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 name="Rovná spojnica 32"/>
          <p:cNvCxnSpPr/>
          <p:nvPr/>
        </p:nvCxnSpPr>
        <p:spPr>
          <a:xfrm>
            <a:off x="2256639" y="2305634"/>
            <a:ext cx="3201101" cy="2382868"/>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cxnSp>
        <p:nvCxnSpPr>
          <p:cNvPr id="36" name="Rovná spojnica 35"/>
          <p:cNvCxnSpPr/>
          <p:nvPr/>
        </p:nvCxnSpPr>
        <p:spPr>
          <a:xfrm>
            <a:off x="112904" y="4421954"/>
            <a:ext cx="5436918" cy="455"/>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sp>
        <p:nvSpPr>
          <p:cNvPr id="55" name="Voľný tvar: tvar 54"/>
          <p:cNvSpPr/>
          <p:nvPr/>
        </p:nvSpPr>
        <p:spPr>
          <a:xfrm>
            <a:off x="654050" y="3232150"/>
            <a:ext cx="4448175" cy="1190625"/>
          </a:xfrm>
          <a:custGeom>
            <a:avLst/>
            <a:gdLst>
              <a:gd name="connsiteX0" fmla="*/ 0 w 4448175"/>
              <a:gd name="connsiteY0" fmla="*/ 1181100 h 1190625"/>
              <a:gd name="connsiteX1" fmla="*/ 1774825 w 4448175"/>
              <a:gd name="connsiteY1" fmla="*/ 19050 h 1190625"/>
              <a:gd name="connsiteX2" fmla="*/ 2844800 w 4448175"/>
              <a:gd name="connsiteY2" fmla="*/ 0 h 1190625"/>
              <a:gd name="connsiteX3" fmla="*/ 4448175 w 4448175"/>
              <a:gd name="connsiteY3" fmla="*/ 1190625 h 1190625"/>
              <a:gd name="connsiteX4" fmla="*/ 0 w 4448175"/>
              <a:gd name="connsiteY4" fmla="*/ 1181100 h 1190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8175" h="1190625">
                <a:moveTo>
                  <a:pt x="0" y="1181100"/>
                </a:moveTo>
                <a:lnTo>
                  <a:pt x="1774825" y="19050"/>
                </a:lnTo>
                <a:lnTo>
                  <a:pt x="2844800" y="0"/>
                </a:lnTo>
                <a:lnTo>
                  <a:pt x="4448175" y="1190625"/>
                </a:lnTo>
                <a:lnTo>
                  <a:pt x="0" y="1181100"/>
                </a:lnTo>
                <a:close/>
              </a:path>
            </a:pathLst>
          </a:custGeom>
          <a:noFill/>
          <a:ln w="12700"/>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cxnSp>
        <p:nvCxnSpPr>
          <p:cNvPr id="57" name="Rovná spojnica 56"/>
          <p:cNvCxnSpPr/>
          <p:nvPr/>
        </p:nvCxnSpPr>
        <p:spPr>
          <a:xfrm flipV="1">
            <a:off x="2943816" y="3251200"/>
            <a:ext cx="0" cy="510382"/>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60" name="Rovná spojnica 59"/>
          <p:cNvCxnSpPr/>
          <p:nvPr/>
        </p:nvCxnSpPr>
        <p:spPr>
          <a:xfrm flipH="1" flipV="1">
            <a:off x="2339148" y="3319760"/>
            <a:ext cx="595313" cy="448779"/>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66" name="Rovná spojnica 65"/>
          <p:cNvCxnSpPr/>
          <p:nvPr/>
        </p:nvCxnSpPr>
        <p:spPr>
          <a:xfrm flipH="1" flipV="1">
            <a:off x="2937636" y="3763808"/>
            <a:ext cx="6180" cy="651796"/>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68" name="Rovná spojnica 67"/>
          <p:cNvCxnSpPr/>
          <p:nvPr/>
        </p:nvCxnSpPr>
        <p:spPr>
          <a:xfrm flipH="1">
            <a:off x="2947430" y="3309864"/>
            <a:ext cx="643222" cy="448979"/>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sp>
        <p:nvSpPr>
          <p:cNvPr id="19" name="Ovál 18"/>
          <p:cNvSpPr/>
          <p:nvPr/>
        </p:nvSpPr>
        <p:spPr>
          <a:xfrm>
            <a:off x="2876704" y="3698081"/>
            <a:ext cx="134224" cy="134224"/>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2887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23"/>
                                        </p:tgtEl>
                                      </p:cBhvr>
                                    </p:animEffect>
                                    <p:set>
                                      <p:cBhvr>
                                        <p:cTn id="7" dur="1" fill="hold">
                                          <p:stCondLst>
                                            <p:cond delay="499"/>
                                          </p:stCondLst>
                                        </p:cTn>
                                        <p:tgtEl>
                                          <p:spTgt spid="23"/>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22"/>
                                        </p:tgtEl>
                                      </p:cBhvr>
                                    </p:animEffect>
                                    <p:set>
                                      <p:cBhvr>
                                        <p:cTn id="10" dur="1" fill="hold">
                                          <p:stCondLst>
                                            <p:cond delay="499"/>
                                          </p:stCondLst>
                                        </p:cTn>
                                        <p:tgtEl>
                                          <p:spTgt spid="22"/>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24"/>
                                        </p:tgtEl>
                                      </p:cBhvr>
                                    </p:animEffect>
                                    <p:set>
                                      <p:cBhvr>
                                        <p:cTn id="13" dur="1" fill="hold">
                                          <p:stCondLst>
                                            <p:cond delay="499"/>
                                          </p:stCondLst>
                                        </p:cTn>
                                        <p:tgtEl>
                                          <p:spTgt spid="24"/>
                                        </p:tgtEl>
                                        <p:attrNameLst>
                                          <p:attrName>style.visibility</p:attrName>
                                        </p:attrNameLst>
                                      </p:cBhvr>
                                      <p:to>
                                        <p:strVal val="hidden"/>
                                      </p:to>
                                    </p:set>
                                  </p:childTnLst>
                                </p:cTn>
                              </p:par>
                              <p:par>
                                <p:cTn id="14" presetID="10" presetClass="exit" presetSubtype="0" fill="hold" nodeType="withEffect">
                                  <p:stCondLst>
                                    <p:cond delay="0"/>
                                  </p:stCondLst>
                                  <p:childTnLst>
                                    <p:animEffect transition="out" filter="fade">
                                      <p:cBhvr>
                                        <p:cTn id="15" dur="500"/>
                                        <p:tgtEl>
                                          <p:spTgt spid="25"/>
                                        </p:tgtEl>
                                      </p:cBhvr>
                                    </p:animEffect>
                                    <p:set>
                                      <p:cBhvr>
                                        <p:cTn id="16" dur="1" fill="hold">
                                          <p:stCondLst>
                                            <p:cond delay="499"/>
                                          </p:stCondLst>
                                        </p:cTn>
                                        <p:tgtEl>
                                          <p:spTgt spid="25"/>
                                        </p:tgtEl>
                                        <p:attrNameLst>
                                          <p:attrName>style.visibility</p:attrName>
                                        </p:attrNameLst>
                                      </p:cBhvr>
                                      <p:to>
                                        <p:strVal val="hidden"/>
                                      </p:to>
                                    </p:set>
                                  </p:childTnLst>
                                </p:cTn>
                              </p:par>
                            </p:childTnLst>
                          </p:cTn>
                        </p:par>
                        <p:par>
                          <p:cTn id="17" fill="hold">
                            <p:stCondLst>
                              <p:cond delay="500"/>
                            </p:stCondLst>
                            <p:childTnLst>
                              <p:par>
                                <p:cTn id="18" presetID="22" presetClass="entr" presetSubtype="4" fill="hold" nodeType="afterEffect">
                                  <p:stCondLst>
                                    <p:cond delay="0"/>
                                  </p:stCondLst>
                                  <p:childTnLst>
                                    <p:set>
                                      <p:cBhvr>
                                        <p:cTn id="19" dur="1" fill="hold">
                                          <p:stCondLst>
                                            <p:cond delay="0"/>
                                          </p:stCondLst>
                                        </p:cTn>
                                        <p:tgtEl>
                                          <p:spTgt spid="57"/>
                                        </p:tgtEl>
                                        <p:attrNameLst>
                                          <p:attrName>style.visibility</p:attrName>
                                        </p:attrNameLst>
                                      </p:cBhvr>
                                      <p:to>
                                        <p:strVal val="visible"/>
                                      </p:to>
                                    </p:set>
                                    <p:animEffect transition="in" filter="wipe(down)">
                                      <p:cBhvr>
                                        <p:cTn id="20" dur="500"/>
                                        <p:tgtEl>
                                          <p:spTgt spid="57"/>
                                        </p:tgtEl>
                                      </p:cBhvr>
                                    </p:animEffect>
                                  </p:childTnLst>
                                </p:cTn>
                              </p:par>
                            </p:childTnLst>
                          </p:cTn>
                        </p:par>
                        <p:par>
                          <p:cTn id="21" fill="hold">
                            <p:stCondLst>
                              <p:cond delay="1000"/>
                            </p:stCondLst>
                            <p:childTnLst>
                              <p:par>
                                <p:cTn id="22" presetID="22" presetClass="entr" presetSubtype="4" fill="hold" nodeType="afterEffect">
                                  <p:stCondLst>
                                    <p:cond delay="0"/>
                                  </p:stCondLst>
                                  <p:childTnLst>
                                    <p:set>
                                      <p:cBhvr>
                                        <p:cTn id="23" dur="1" fill="hold">
                                          <p:stCondLst>
                                            <p:cond delay="0"/>
                                          </p:stCondLst>
                                        </p:cTn>
                                        <p:tgtEl>
                                          <p:spTgt spid="60"/>
                                        </p:tgtEl>
                                        <p:attrNameLst>
                                          <p:attrName>style.visibility</p:attrName>
                                        </p:attrNameLst>
                                      </p:cBhvr>
                                      <p:to>
                                        <p:strVal val="visible"/>
                                      </p:to>
                                    </p:set>
                                    <p:animEffect transition="in" filter="wipe(down)">
                                      <p:cBhvr>
                                        <p:cTn id="24" dur="500"/>
                                        <p:tgtEl>
                                          <p:spTgt spid="60"/>
                                        </p:tgtEl>
                                      </p:cBhvr>
                                    </p:animEffect>
                                  </p:childTnLst>
                                </p:cTn>
                              </p:par>
                            </p:childTnLst>
                          </p:cTn>
                        </p:par>
                        <p:par>
                          <p:cTn id="25" fill="hold">
                            <p:stCondLst>
                              <p:cond delay="1500"/>
                            </p:stCondLst>
                            <p:childTnLst>
                              <p:par>
                                <p:cTn id="26" presetID="22" presetClass="entr" presetSubtype="4" fill="hold" nodeType="afterEffect">
                                  <p:stCondLst>
                                    <p:cond delay="0"/>
                                  </p:stCondLst>
                                  <p:childTnLst>
                                    <p:set>
                                      <p:cBhvr>
                                        <p:cTn id="27" dur="1" fill="hold">
                                          <p:stCondLst>
                                            <p:cond delay="0"/>
                                          </p:stCondLst>
                                        </p:cTn>
                                        <p:tgtEl>
                                          <p:spTgt spid="68"/>
                                        </p:tgtEl>
                                        <p:attrNameLst>
                                          <p:attrName>style.visibility</p:attrName>
                                        </p:attrNameLst>
                                      </p:cBhvr>
                                      <p:to>
                                        <p:strVal val="visible"/>
                                      </p:to>
                                    </p:set>
                                    <p:animEffect transition="in" filter="wipe(down)">
                                      <p:cBhvr>
                                        <p:cTn id="28" dur="500"/>
                                        <p:tgtEl>
                                          <p:spTgt spid="68"/>
                                        </p:tgtEl>
                                      </p:cBhvr>
                                    </p:animEffect>
                                  </p:childTnLst>
                                </p:cTn>
                              </p:par>
                            </p:childTnLst>
                          </p:cTn>
                        </p:par>
                        <p:par>
                          <p:cTn id="29" fill="hold">
                            <p:stCondLst>
                              <p:cond delay="2000"/>
                            </p:stCondLst>
                            <p:childTnLst>
                              <p:par>
                                <p:cTn id="30" presetID="22" presetClass="entr" presetSubtype="1" fill="hold" nodeType="afterEffect">
                                  <p:stCondLst>
                                    <p:cond delay="0"/>
                                  </p:stCondLst>
                                  <p:childTnLst>
                                    <p:set>
                                      <p:cBhvr>
                                        <p:cTn id="31" dur="1" fill="hold">
                                          <p:stCondLst>
                                            <p:cond delay="0"/>
                                          </p:stCondLst>
                                        </p:cTn>
                                        <p:tgtEl>
                                          <p:spTgt spid="66"/>
                                        </p:tgtEl>
                                        <p:attrNameLst>
                                          <p:attrName>style.visibility</p:attrName>
                                        </p:attrNameLst>
                                      </p:cBhvr>
                                      <p:to>
                                        <p:strVal val="visible"/>
                                      </p:to>
                                    </p:set>
                                    <p:animEffect transition="in" filter="wipe(up)">
                                      <p:cBhvr>
                                        <p:cTn id="32" dur="500"/>
                                        <p:tgtEl>
                                          <p:spTgt spid="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Geometry Computation</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30</a:t>
            </a:fld>
            <a:endParaRPr lang="en-US"/>
          </a:p>
        </p:txBody>
      </p:sp>
      <mc:AlternateContent xmlns:mc="http://schemas.openxmlformats.org/markup-compatibility/2006" xmlns:a14="http://schemas.microsoft.com/office/drawing/2010/main">
        <mc:Choice Requires="a14">
          <p:sp>
            <p:nvSpPr>
              <p:cNvPr id="6" name="Zástupný objekt pre obsah 2"/>
              <p:cNvSpPr>
                <a:spLocks noGrp="1"/>
              </p:cNvSpPr>
              <p:nvPr>
                <p:ph idx="1"/>
              </p:nvPr>
            </p:nvSpPr>
            <p:spPr>
              <a:xfrm>
                <a:off x="6149130" y="1219200"/>
                <a:ext cx="5204670" cy="4957763"/>
              </a:xfrm>
            </p:spPr>
            <p:txBody>
              <a:bodyPr>
                <a:normAutofit/>
              </a:bodyPr>
              <a:lstStyle/>
              <a:p>
                <a:r>
                  <a:rPr lang="en-US" dirty="0"/>
                  <a:t>Input</a:t>
                </a:r>
              </a:p>
              <a:p>
                <a:pPr lvl="1"/>
                <a:r>
                  <a:rPr lang="en-US" dirty="0"/>
                  <a:t>Normals </a:t>
                </a:r>
                <a14:m>
                  <m:oMath xmlns:m="http://schemas.openxmlformats.org/officeDocument/2006/math">
                    <m:r>
                      <a:rPr lang="en-US" b="1" i="1">
                        <a:latin typeface="Cambria Math" panose="02040503050406030204" pitchFamily="18" charset="0"/>
                      </a:rPr>
                      <m:t>𝒏</m:t>
                    </m:r>
                  </m:oMath>
                </a14:m>
                <a:r>
                  <a:rPr lang="en-US" dirty="0"/>
                  <a:t> + areas </a:t>
                </a:r>
                <a14:m>
                  <m:oMath xmlns:m="http://schemas.openxmlformats.org/officeDocument/2006/math">
                    <m:r>
                      <a:rPr lang="en-US" b="1" i="1">
                        <a:latin typeface="Cambria Math" panose="02040503050406030204" pitchFamily="18" charset="0"/>
                      </a:rPr>
                      <m:t>𝑨</m:t>
                    </m:r>
                  </m:oMath>
                </a14:m>
                <a:endParaRPr lang="en-US" dirty="0"/>
              </a:p>
              <a:p>
                <a:r>
                  <a:rPr lang="en-US" dirty="0"/>
                  <a:t>Optimize</a:t>
                </a:r>
              </a:p>
              <a:p>
                <a:pPr lvl="1"/>
                <a:r>
                  <a:rPr lang="en-US" dirty="0"/>
                  <a:t>Distances from the origin</a:t>
                </a:r>
              </a:p>
            </p:txBody>
          </p:sp>
        </mc:Choice>
        <mc:Fallback xmlns="">
          <p:sp>
            <p:nvSpPr>
              <p:cNvPr id="6" name="Zástupný objekt pre obsah 2"/>
              <p:cNvSpPr>
                <a:spLocks noGrp="1" noRot="1" noChangeAspect="1" noMove="1" noResize="1" noEditPoints="1" noAdjustHandles="1" noChangeArrowheads="1" noChangeShapeType="1" noTextEdit="1"/>
              </p:cNvSpPr>
              <p:nvPr>
                <p:ph idx="1"/>
              </p:nvPr>
            </p:nvSpPr>
            <p:spPr>
              <a:xfrm>
                <a:off x="6149130" y="1219200"/>
                <a:ext cx="5204670" cy="4957763"/>
              </a:xfrm>
              <a:blipFill>
                <a:blip r:embed="rId3"/>
                <a:stretch>
                  <a:fillRect l="-2108"/>
                </a:stretch>
              </a:blipFill>
            </p:spPr>
            <p:txBody>
              <a:bodyPr/>
              <a:lstStyle/>
              <a:p>
                <a:r>
                  <a:rPr lang="en-US">
                    <a:noFill/>
                  </a:rPr>
                  <a:t> </a:t>
                </a:r>
              </a:p>
            </p:txBody>
          </p:sp>
        </mc:Fallback>
      </mc:AlternateContent>
      <p:cxnSp>
        <p:nvCxnSpPr>
          <p:cNvPr id="11" name="Rovná spojnica 10"/>
          <p:cNvCxnSpPr/>
          <p:nvPr/>
        </p:nvCxnSpPr>
        <p:spPr>
          <a:xfrm flipV="1">
            <a:off x="112904" y="2021748"/>
            <a:ext cx="4191132" cy="2750738"/>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 name="Rovná spojnica 12"/>
          <p:cNvCxnSpPr/>
          <p:nvPr/>
        </p:nvCxnSpPr>
        <p:spPr>
          <a:xfrm flipV="1">
            <a:off x="112904" y="3196778"/>
            <a:ext cx="5558055" cy="94036"/>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Rovná spojnica 13"/>
          <p:cNvCxnSpPr/>
          <p:nvPr/>
        </p:nvCxnSpPr>
        <p:spPr>
          <a:xfrm>
            <a:off x="2256639" y="2305634"/>
            <a:ext cx="3201101" cy="2382868"/>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Rovná spojnica 14"/>
          <p:cNvCxnSpPr/>
          <p:nvPr/>
        </p:nvCxnSpPr>
        <p:spPr>
          <a:xfrm>
            <a:off x="112904" y="4421954"/>
            <a:ext cx="5436918" cy="455"/>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sp>
        <p:nvSpPr>
          <p:cNvPr id="16" name="Voľný tvar: tvar 15"/>
          <p:cNvSpPr/>
          <p:nvPr/>
        </p:nvSpPr>
        <p:spPr>
          <a:xfrm>
            <a:off x="654050" y="3232150"/>
            <a:ext cx="4448175" cy="1190625"/>
          </a:xfrm>
          <a:custGeom>
            <a:avLst/>
            <a:gdLst>
              <a:gd name="connsiteX0" fmla="*/ 0 w 4448175"/>
              <a:gd name="connsiteY0" fmla="*/ 1181100 h 1190625"/>
              <a:gd name="connsiteX1" fmla="*/ 1774825 w 4448175"/>
              <a:gd name="connsiteY1" fmla="*/ 19050 h 1190625"/>
              <a:gd name="connsiteX2" fmla="*/ 2844800 w 4448175"/>
              <a:gd name="connsiteY2" fmla="*/ 0 h 1190625"/>
              <a:gd name="connsiteX3" fmla="*/ 4448175 w 4448175"/>
              <a:gd name="connsiteY3" fmla="*/ 1190625 h 1190625"/>
              <a:gd name="connsiteX4" fmla="*/ 0 w 4448175"/>
              <a:gd name="connsiteY4" fmla="*/ 1181100 h 1190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8175" h="1190625">
                <a:moveTo>
                  <a:pt x="0" y="1181100"/>
                </a:moveTo>
                <a:lnTo>
                  <a:pt x="1774825" y="19050"/>
                </a:lnTo>
                <a:lnTo>
                  <a:pt x="2844800" y="0"/>
                </a:lnTo>
                <a:lnTo>
                  <a:pt x="4448175" y="1190625"/>
                </a:lnTo>
                <a:lnTo>
                  <a:pt x="0" y="1181100"/>
                </a:lnTo>
                <a:close/>
              </a:path>
            </a:pathLst>
          </a:custGeom>
          <a:noFill/>
          <a:ln w="12700"/>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cxnSp>
        <p:nvCxnSpPr>
          <p:cNvPr id="17" name="Rovná spojnica 16"/>
          <p:cNvCxnSpPr/>
          <p:nvPr/>
        </p:nvCxnSpPr>
        <p:spPr>
          <a:xfrm flipV="1">
            <a:off x="2943816" y="3251200"/>
            <a:ext cx="0" cy="510382"/>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8" name="Rovná spojnica 17"/>
          <p:cNvCxnSpPr/>
          <p:nvPr/>
        </p:nvCxnSpPr>
        <p:spPr>
          <a:xfrm flipH="1" flipV="1">
            <a:off x="2339148" y="3319760"/>
            <a:ext cx="595313" cy="448779"/>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 name="Rovná spojnica 19"/>
          <p:cNvCxnSpPr/>
          <p:nvPr/>
        </p:nvCxnSpPr>
        <p:spPr>
          <a:xfrm flipH="1" flipV="1">
            <a:off x="2937636" y="3763808"/>
            <a:ext cx="6180" cy="651796"/>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1" name="Rovná spojnica 20"/>
          <p:cNvCxnSpPr/>
          <p:nvPr/>
        </p:nvCxnSpPr>
        <p:spPr>
          <a:xfrm flipH="1">
            <a:off x="2947430" y="3309864"/>
            <a:ext cx="643222" cy="448979"/>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sp>
        <p:nvSpPr>
          <p:cNvPr id="22" name="Ovál 21"/>
          <p:cNvSpPr/>
          <p:nvPr/>
        </p:nvSpPr>
        <p:spPr>
          <a:xfrm>
            <a:off x="2876704" y="3698081"/>
            <a:ext cx="134224" cy="134224"/>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4067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6"/>
                                        </p:tgtEl>
                                      </p:cBhvr>
                                    </p:animEffect>
                                    <p:set>
                                      <p:cBhvr>
                                        <p:cTn id="7" dur="1" fill="hold">
                                          <p:stCondLst>
                                            <p:cond delay="499"/>
                                          </p:stCondLst>
                                        </p:cTn>
                                        <p:tgtEl>
                                          <p:spTgt spid="16"/>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13"/>
                                        </p:tgtEl>
                                      </p:cBhvr>
                                    </p:animEffect>
                                    <p:set>
                                      <p:cBhvr>
                                        <p:cTn id="10" dur="1" fill="hold">
                                          <p:stCondLst>
                                            <p:cond delay="499"/>
                                          </p:stCondLst>
                                        </p:cTn>
                                        <p:tgtEl>
                                          <p:spTgt spid="13"/>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15"/>
                                        </p:tgtEl>
                                      </p:cBhvr>
                                    </p:animEffect>
                                    <p:set>
                                      <p:cBhvr>
                                        <p:cTn id="13" dur="1" fill="hold">
                                          <p:stCondLst>
                                            <p:cond delay="499"/>
                                          </p:stCondLst>
                                        </p:cTn>
                                        <p:tgtEl>
                                          <p:spTgt spid="15"/>
                                        </p:tgtEl>
                                        <p:attrNameLst>
                                          <p:attrName>style.visibility</p:attrName>
                                        </p:attrNameLst>
                                      </p:cBhvr>
                                      <p:to>
                                        <p:strVal val="hidden"/>
                                      </p:to>
                                    </p:set>
                                  </p:childTnLst>
                                </p:cTn>
                              </p:par>
                              <p:par>
                                <p:cTn id="14" presetID="10" presetClass="exit" presetSubtype="0" fill="hold" nodeType="withEffect">
                                  <p:stCondLst>
                                    <p:cond delay="0"/>
                                  </p:stCondLst>
                                  <p:childTnLst>
                                    <p:animEffect transition="out" filter="fade">
                                      <p:cBhvr>
                                        <p:cTn id="15" dur="500"/>
                                        <p:tgtEl>
                                          <p:spTgt spid="14"/>
                                        </p:tgtEl>
                                      </p:cBhvr>
                                    </p:animEffect>
                                    <p:set>
                                      <p:cBhvr>
                                        <p:cTn id="16" dur="1" fill="hold">
                                          <p:stCondLst>
                                            <p:cond delay="499"/>
                                          </p:stCondLst>
                                        </p:cTn>
                                        <p:tgtEl>
                                          <p:spTgt spid="14"/>
                                        </p:tgtEl>
                                        <p:attrNameLst>
                                          <p:attrName>style.visibility</p:attrName>
                                        </p:attrNameLst>
                                      </p:cBhvr>
                                      <p:to>
                                        <p:strVal val="hidden"/>
                                      </p:to>
                                    </p:set>
                                  </p:childTnLst>
                                </p:cTn>
                              </p:par>
                              <p:par>
                                <p:cTn id="17" presetID="10" presetClass="exit" presetSubtype="0" fill="hold" nodeType="withEffect">
                                  <p:stCondLst>
                                    <p:cond delay="0"/>
                                  </p:stCondLst>
                                  <p:childTnLst>
                                    <p:animEffect transition="out" filter="fade">
                                      <p:cBhvr>
                                        <p:cTn id="18" dur="500"/>
                                        <p:tgtEl>
                                          <p:spTgt spid="11"/>
                                        </p:tgtEl>
                                      </p:cBhvr>
                                    </p:animEffect>
                                    <p:set>
                                      <p:cBhvr>
                                        <p:cTn id="19"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Geometry Computation</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31</a:t>
            </a:fld>
            <a:endParaRPr lang="en-US"/>
          </a:p>
        </p:txBody>
      </p:sp>
      <mc:AlternateContent xmlns:mc="http://schemas.openxmlformats.org/markup-compatibility/2006" xmlns:a14="http://schemas.microsoft.com/office/drawing/2010/main">
        <mc:Choice Requires="a14">
          <p:sp>
            <p:nvSpPr>
              <p:cNvPr id="6" name="Zástupný objekt pre obsah 2"/>
              <p:cNvSpPr>
                <a:spLocks noGrp="1"/>
              </p:cNvSpPr>
              <p:nvPr>
                <p:ph idx="1"/>
              </p:nvPr>
            </p:nvSpPr>
            <p:spPr>
              <a:xfrm>
                <a:off x="6149130" y="1219200"/>
                <a:ext cx="5204670" cy="4957763"/>
              </a:xfrm>
            </p:spPr>
            <p:txBody>
              <a:bodyPr>
                <a:normAutofit/>
              </a:bodyPr>
              <a:lstStyle/>
              <a:p>
                <a:r>
                  <a:rPr lang="en-US" dirty="0"/>
                  <a:t>Input</a:t>
                </a:r>
              </a:p>
              <a:p>
                <a:pPr lvl="1"/>
                <a:r>
                  <a:rPr lang="en-US" dirty="0"/>
                  <a:t>Normals </a:t>
                </a:r>
                <a14:m>
                  <m:oMath xmlns:m="http://schemas.openxmlformats.org/officeDocument/2006/math">
                    <m:r>
                      <a:rPr lang="en-US" b="1" i="1">
                        <a:latin typeface="Cambria Math" panose="02040503050406030204" pitchFamily="18" charset="0"/>
                      </a:rPr>
                      <m:t>𝒏</m:t>
                    </m:r>
                  </m:oMath>
                </a14:m>
                <a:r>
                  <a:rPr lang="en-US" dirty="0"/>
                  <a:t> + areas </a:t>
                </a:r>
                <a14:m>
                  <m:oMath xmlns:m="http://schemas.openxmlformats.org/officeDocument/2006/math">
                    <m:r>
                      <a:rPr lang="en-US" b="1" i="1">
                        <a:latin typeface="Cambria Math" panose="02040503050406030204" pitchFamily="18" charset="0"/>
                      </a:rPr>
                      <m:t>𝑨</m:t>
                    </m:r>
                  </m:oMath>
                </a14:m>
                <a:endParaRPr lang="en-US" dirty="0"/>
              </a:p>
              <a:p>
                <a:r>
                  <a:rPr lang="en-US" dirty="0"/>
                  <a:t>Optimize</a:t>
                </a:r>
              </a:p>
              <a:p>
                <a:pPr lvl="1"/>
                <a:r>
                  <a:rPr lang="en-US" dirty="0"/>
                  <a:t>Distances from the origin</a:t>
                </a:r>
              </a:p>
              <a:p>
                <a:r>
                  <a:rPr lang="en-US" dirty="0"/>
                  <a:t>Minimize</a:t>
                </a:r>
              </a:p>
              <a:p>
                <a:pPr lvl="1"/>
                <a:r>
                  <a:rPr lang="en-US" dirty="0"/>
                  <a:t>Facet area difference</a:t>
                </a:r>
              </a:p>
            </p:txBody>
          </p:sp>
        </mc:Choice>
        <mc:Fallback xmlns="">
          <p:sp>
            <p:nvSpPr>
              <p:cNvPr id="6" name="Zástupný objekt pre obsah 2"/>
              <p:cNvSpPr>
                <a:spLocks noGrp="1" noRot="1" noChangeAspect="1" noMove="1" noResize="1" noEditPoints="1" noAdjustHandles="1" noChangeArrowheads="1" noChangeShapeType="1" noTextEdit="1"/>
              </p:cNvSpPr>
              <p:nvPr>
                <p:ph idx="1"/>
              </p:nvPr>
            </p:nvSpPr>
            <p:spPr>
              <a:xfrm>
                <a:off x="6149130" y="1219200"/>
                <a:ext cx="5204670" cy="4957763"/>
              </a:xfrm>
              <a:blipFill>
                <a:blip r:embed="rId3"/>
                <a:stretch>
                  <a:fillRect l="-2108"/>
                </a:stretch>
              </a:blipFill>
            </p:spPr>
            <p:txBody>
              <a:bodyPr/>
              <a:lstStyle/>
              <a:p>
                <a:r>
                  <a:rPr lang="en-US">
                    <a:noFill/>
                  </a:rPr>
                  <a:t> </a:t>
                </a:r>
              </a:p>
            </p:txBody>
          </p:sp>
        </mc:Fallback>
      </mc:AlternateContent>
      <p:cxnSp>
        <p:nvCxnSpPr>
          <p:cNvPr id="11" name="Rovná spojnica 10"/>
          <p:cNvCxnSpPr/>
          <p:nvPr/>
        </p:nvCxnSpPr>
        <p:spPr>
          <a:xfrm flipV="1">
            <a:off x="112904" y="1795320"/>
            <a:ext cx="4191132" cy="2750738"/>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 name="Rovná spojnica 12"/>
          <p:cNvCxnSpPr/>
          <p:nvPr/>
        </p:nvCxnSpPr>
        <p:spPr>
          <a:xfrm flipV="1">
            <a:off x="112904" y="2756912"/>
            <a:ext cx="5558055" cy="94036"/>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Rovná spojnica 13"/>
          <p:cNvCxnSpPr/>
          <p:nvPr/>
        </p:nvCxnSpPr>
        <p:spPr>
          <a:xfrm>
            <a:off x="2461149" y="2247772"/>
            <a:ext cx="3201101" cy="2382868"/>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Rovná spojnica 14"/>
          <p:cNvCxnSpPr/>
          <p:nvPr/>
        </p:nvCxnSpPr>
        <p:spPr>
          <a:xfrm>
            <a:off x="158245" y="4140497"/>
            <a:ext cx="5436918" cy="455"/>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 name="Rovná spojnica 16"/>
          <p:cNvCxnSpPr/>
          <p:nvPr/>
        </p:nvCxnSpPr>
        <p:spPr>
          <a:xfrm flipV="1">
            <a:off x="2943818" y="2813485"/>
            <a:ext cx="3612" cy="948097"/>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8" name="Rovná spojnica 17"/>
          <p:cNvCxnSpPr/>
          <p:nvPr/>
        </p:nvCxnSpPr>
        <p:spPr>
          <a:xfrm flipH="1" flipV="1">
            <a:off x="2159726" y="3196778"/>
            <a:ext cx="774736" cy="571762"/>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 name="Rovná spojnica 19"/>
          <p:cNvCxnSpPr/>
          <p:nvPr/>
        </p:nvCxnSpPr>
        <p:spPr>
          <a:xfrm flipV="1">
            <a:off x="2934462" y="3763808"/>
            <a:ext cx="3174" cy="372763"/>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1" name="Rovná spojnica 20"/>
          <p:cNvCxnSpPr/>
          <p:nvPr/>
        </p:nvCxnSpPr>
        <p:spPr>
          <a:xfrm flipH="1">
            <a:off x="2947430" y="3232150"/>
            <a:ext cx="849507" cy="526693"/>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sp>
        <p:nvSpPr>
          <p:cNvPr id="22" name="Ovál 21"/>
          <p:cNvSpPr/>
          <p:nvPr/>
        </p:nvSpPr>
        <p:spPr>
          <a:xfrm>
            <a:off x="2876704" y="3698081"/>
            <a:ext cx="134224" cy="134224"/>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27" name="Voľný tvar: tvar 26"/>
          <p:cNvSpPr/>
          <p:nvPr/>
        </p:nvSpPr>
        <p:spPr>
          <a:xfrm>
            <a:off x="736600" y="2794000"/>
            <a:ext cx="4267200" cy="1346200"/>
          </a:xfrm>
          <a:custGeom>
            <a:avLst/>
            <a:gdLst>
              <a:gd name="connsiteX0" fmla="*/ 0 w 4267200"/>
              <a:gd name="connsiteY0" fmla="*/ 1346200 h 1346200"/>
              <a:gd name="connsiteX1" fmla="*/ 2025650 w 4267200"/>
              <a:gd name="connsiteY1" fmla="*/ 6350 h 1346200"/>
              <a:gd name="connsiteX2" fmla="*/ 2451100 w 4267200"/>
              <a:gd name="connsiteY2" fmla="*/ 0 h 1346200"/>
              <a:gd name="connsiteX3" fmla="*/ 4267200 w 4267200"/>
              <a:gd name="connsiteY3" fmla="*/ 1343025 h 1346200"/>
              <a:gd name="connsiteX4" fmla="*/ 0 w 4267200"/>
              <a:gd name="connsiteY4" fmla="*/ 1346200 h 1346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67200" h="1346200">
                <a:moveTo>
                  <a:pt x="0" y="1346200"/>
                </a:moveTo>
                <a:lnTo>
                  <a:pt x="2025650" y="6350"/>
                </a:lnTo>
                <a:lnTo>
                  <a:pt x="2451100" y="0"/>
                </a:lnTo>
                <a:lnTo>
                  <a:pt x="4267200" y="1343025"/>
                </a:lnTo>
                <a:lnTo>
                  <a:pt x="0" y="1346200"/>
                </a:lnTo>
                <a:close/>
              </a:path>
            </a:pathLst>
          </a:cu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18461801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par>
                                <p:cTn id="14" presetID="10" presetClass="entr" presetSubtype="0" fill="hold" nodeType="with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500"/>
                                        <p:tgtEl>
                                          <p:spTgt spid="15"/>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27"/>
                                        </p:tgtEl>
                                        <p:attrNameLst>
                                          <p:attrName>style.visibility</p:attrName>
                                        </p:attrNameLst>
                                      </p:cBhvr>
                                      <p:to>
                                        <p:strVal val="visible"/>
                                      </p:to>
                                    </p:set>
                                    <p:animEffect transition="in" filter="fade">
                                      <p:cBhvr>
                                        <p:cTn id="20"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Generated Microgeometry</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32</a:t>
            </a:fld>
            <a:endParaRPr lang="en-US"/>
          </a:p>
        </p:txBody>
      </p:sp>
      <p:pic>
        <p:nvPicPr>
          <p:cNvPr id="7" name="render">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19048" t="19284" r="14540" b="28399"/>
          <a:stretch/>
        </p:blipFill>
        <p:spPr>
          <a:xfrm>
            <a:off x="3605348" y="1898469"/>
            <a:ext cx="4554583" cy="3587931"/>
          </a:xfrm>
          <a:prstGeom prst="rect">
            <a:avLst/>
          </a:prstGeom>
        </p:spPr>
      </p:pic>
    </p:spTree>
    <p:extLst>
      <p:ext uri="{BB962C8B-B14F-4D97-AF65-F5344CB8AC3E}">
        <p14:creationId xmlns:p14="http://schemas.microsoft.com/office/powerpoint/2010/main" val="1687224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Obdĺžnik 40"/>
          <p:cNvSpPr/>
          <p:nvPr/>
        </p:nvSpPr>
        <p:spPr>
          <a:xfrm>
            <a:off x="990902" y="1820316"/>
            <a:ext cx="4218662" cy="3755530"/>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Nadpis 1"/>
          <p:cNvSpPr>
            <a:spLocks noGrp="1"/>
          </p:cNvSpPr>
          <p:nvPr>
            <p:ph type="title"/>
          </p:nvPr>
        </p:nvSpPr>
        <p:spPr/>
        <p:txBody>
          <a:bodyPr/>
          <a:lstStyle/>
          <a:p>
            <a:r>
              <a:rPr lang="en-US" dirty="0" err="1"/>
              <a:t>Tileability</a:t>
            </a:r>
            <a:r>
              <a:rPr lang="en-US" dirty="0"/>
              <a:t> Problem</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33</a:t>
            </a:fld>
            <a:endParaRPr lang="en-US"/>
          </a:p>
        </p:txBody>
      </p:sp>
      <p:sp>
        <p:nvSpPr>
          <p:cNvPr id="39" name="Zástupný objekt pre obsah 6"/>
          <p:cNvSpPr>
            <a:spLocks noGrp="1"/>
          </p:cNvSpPr>
          <p:nvPr>
            <p:ph idx="1"/>
          </p:nvPr>
        </p:nvSpPr>
        <p:spPr>
          <a:xfrm>
            <a:off x="5964572" y="1219200"/>
            <a:ext cx="5389228" cy="4957763"/>
          </a:xfrm>
        </p:spPr>
        <p:txBody>
          <a:bodyPr/>
          <a:lstStyle/>
          <a:p>
            <a:r>
              <a:rPr lang="en-US" dirty="0"/>
              <a:t>Shape is not </a:t>
            </a:r>
            <a:r>
              <a:rPr lang="en-US" dirty="0" err="1"/>
              <a:t>tileable</a:t>
            </a:r>
            <a:endParaRPr lang="en-US" dirty="0"/>
          </a:p>
          <a:p>
            <a:pPr lvl="1"/>
            <a:r>
              <a:rPr lang="en-US" dirty="0"/>
              <a:t>Leads to artifacts on the screen</a:t>
            </a:r>
          </a:p>
          <a:p>
            <a:r>
              <a:rPr lang="en-US" dirty="0"/>
              <a:t>We have to enforce </a:t>
            </a:r>
            <a:r>
              <a:rPr lang="en-US" dirty="0" err="1"/>
              <a:t>tileability</a:t>
            </a:r>
            <a:endParaRPr lang="en-US" dirty="0"/>
          </a:p>
        </p:txBody>
      </p:sp>
      <p:pic>
        <p:nvPicPr>
          <p:cNvPr id="40" name="Obrázok 3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0903" y="1820316"/>
            <a:ext cx="4218661" cy="3755529"/>
          </a:xfrm>
          <a:prstGeom prst="rect">
            <a:avLst/>
          </a:prstGeom>
        </p:spPr>
      </p:pic>
    </p:spTree>
    <p:extLst>
      <p:ext uri="{BB962C8B-B14F-4D97-AF65-F5344CB8AC3E}">
        <p14:creationId xmlns:p14="http://schemas.microsoft.com/office/powerpoint/2010/main" val="4276814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500"/>
                                        <p:tgtEl>
                                          <p:spTgt spid="41"/>
                                        </p:tgtEl>
                                      </p:cBhvr>
                                    </p:animEffect>
                                  </p:childTnLst>
                                </p:cTn>
                              </p:par>
                            </p:childTnLst>
                          </p:cTn>
                        </p:par>
                        <p:par>
                          <p:cTn id="8" fill="hold">
                            <p:stCondLst>
                              <p:cond delay="500"/>
                            </p:stCondLst>
                            <p:childTnLst>
                              <p:par>
                                <p:cTn id="9" presetID="10" presetClass="exit" presetSubtype="0" fill="hold" grpId="1" nodeType="afterEffect">
                                  <p:stCondLst>
                                    <p:cond delay="0"/>
                                  </p:stCondLst>
                                  <p:childTnLst>
                                    <p:animEffect transition="out" filter="fade">
                                      <p:cBhvr>
                                        <p:cTn id="10" dur="500"/>
                                        <p:tgtEl>
                                          <p:spTgt spid="41"/>
                                        </p:tgtEl>
                                      </p:cBhvr>
                                    </p:animEffect>
                                    <p:set>
                                      <p:cBhvr>
                                        <p:cTn id="11" dur="1" fill="hold">
                                          <p:stCondLst>
                                            <p:cond delay="499"/>
                                          </p:stCondLst>
                                        </p:cTn>
                                        <p:tgtEl>
                                          <p:spTgt spid="4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P spid="41" grpId="1"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Enforcing </a:t>
            </a:r>
            <a:r>
              <a:rPr lang="en-US" dirty="0" err="1"/>
              <a:t>Tileability</a:t>
            </a:r>
            <a:endParaRPr lang="en-US" dirty="0"/>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34</a:t>
            </a:fld>
            <a:endParaRPr lang="en-US"/>
          </a:p>
        </p:txBody>
      </p:sp>
      <p:sp>
        <p:nvSpPr>
          <p:cNvPr id="3" name="Zástupný objekt pre obsah 2"/>
          <p:cNvSpPr>
            <a:spLocks noGrp="1"/>
          </p:cNvSpPr>
          <p:nvPr>
            <p:ph idx="1"/>
          </p:nvPr>
        </p:nvSpPr>
        <p:spPr>
          <a:xfrm>
            <a:off x="841248" y="1216152"/>
            <a:ext cx="10515600" cy="4865521"/>
          </a:xfrm>
        </p:spPr>
        <p:txBody>
          <a:bodyPr/>
          <a:lstStyle/>
          <a:p>
            <a:r>
              <a:rPr lang="en-US" dirty="0" err="1"/>
              <a:t>Tileable</a:t>
            </a:r>
            <a:r>
              <a:rPr lang="en-US" dirty="0"/>
              <a:t> square shapes</a:t>
            </a:r>
          </a:p>
          <a:p>
            <a:endParaRPr lang="en-US" sz="800" dirty="0"/>
          </a:p>
          <a:p>
            <a:r>
              <a:rPr lang="en-US" dirty="0"/>
              <a:t>Adding side-faces</a:t>
            </a:r>
          </a:p>
          <a:p>
            <a:endParaRPr lang="en-US" sz="800" dirty="0"/>
          </a:p>
          <a:p>
            <a:r>
              <a:rPr lang="en-US" dirty="0"/>
              <a:t>What to do with areas?</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A3981CBA-A103-4957-9D6C-323A220D6662}"/>
                  </a:ext>
                </a:extLst>
              </p:cNvPr>
              <p:cNvSpPr txBox="1"/>
              <p:nvPr/>
            </p:nvSpPr>
            <p:spPr>
              <a:xfrm>
                <a:off x="4186992" y="2206968"/>
                <a:ext cx="2684709" cy="97661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d>
                        <m:dPr>
                          <m:begChr m:val="["/>
                          <m:endChr m:val="]"/>
                          <m:ctrlPr>
                            <a:rPr lang="en-US" sz="2400" i="1" smtClean="0">
                              <a:latin typeface="Cambria Math" panose="02040503050406030204" pitchFamily="18" charset="0"/>
                            </a:rPr>
                          </m:ctrlPr>
                        </m:dPr>
                        <m:e>
                          <m:m>
                            <m:mPr>
                              <m:mcs>
                                <m:mc>
                                  <m:mcPr>
                                    <m:count m:val="1"/>
                                    <m:mcJc m:val="center"/>
                                  </m:mcPr>
                                </m:mc>
                              </m:mcs>
                              <m:ctrlPr>
                                <a:rPr lang="en-US" sz="2400" i="1" smtClean="0">
                                  <a:latin typeface="Cambria Math" panose="02040503050406030204" pitchFamily="18" charset="0"/>
                                </a:rPr>
                              </m:ctrlPr>
                            </m:mPr>
                            <m:mr>
                              <m:e>
                                <m:r>
                                  <m:rPr>
                                    <m:brk m:alnAt="7"/>
                                  </m:rPr>
                                  <a:rPr lang="en-US" sz="2400" b="0" i="1" smtClean="0">
                                    <a:latin typeface="Cambria Math" panose="02040503050406030204" pitchFamily="18" charset="0"/>
                                  </a:rPr>
                                  <m:t>1</m:t>
                                </m:r>
                              </m:e>
                            </m:mr>
                            <m:mr>
                              <m:e>
                                <m:r>
                                  <a:rPr lang="en-US" sz="2400" b="0" i="1" smtClean="0">
                                    <a:latin typeface="Cambria Math" panose="02040503050406030204" pitchFamily="18" charset="0"/>
                                  </a:rPr>
                                  <m:t>0</m:t>
                                </m:r>
                              </m:e>
                            </m:mr>
                            <m:mr>
                              <m:e>
                                <m:r>
                                  <a:rPr lang="en-US" sz="2400" b="0" i="1" smtClean="0">
                                    <a:latin typeface="Cambria Math" panose="02040503050406030204" pitchFamily="18" charset="0"/>
                                  </a:rPr>
                                  <m:t>0</m:t>
                                </m:r>
                              </m:e>
                            </m:mr>
                          </m:m>
                        </m:e>
                      </m:d>
                      <m:r>
                        <a:rPr lang="en-US" sz="2400" b="0" i="1" smtClean="0">
                          <a:latin typeface="Cambria Math" panose="02040503050406030204" pitchFamily="18" charset="0"/>
                        </a:rPr>
                        <m:t>,</m:t>
                      </m:r>
                      <m:d>
                        <m:dPr>
                          <m:begChr m:val="["/>
                          <m:endChr m:val="]"/>
                          <m:ctrlPr>
                            <a:rPr lang="en-US" sz="2400" i="1">
                              <a:latin typeface="Cambria Math" panose="02040503050406030204" pitchFamily="18" charset="0"/>
                            </a:rPr>
                          </m:ctrlPr>
                        </m:dPr>
                        <m:e>
                          <m:m>
                            <m:mPr>
                              <m:mcs>
                                <m:mc>
                                  <m:mcPr>
                                    <m:count m:val="1"/>
                                    <m:mcJc m:val="center"/>
                                  </m:mcPr>
                                </m:mc>
                              </m:mcs>
                              <m:ctrlPr>
                                <a:rPr lang="en-US" sz="2400" i="1">
                                  <a:latin typeface="Cambria Math" panose="02040503050406030204" pitchFamily="18" charset="0"/>
                                </a:rPr>
                              </m:ctrlPr>
                            </m:mPr>
                            <m:mr>
                              <m:e>
                                <m:r>
                                  <m:rPr>
                                    <m:brk m:alnAt="7"/>
                                  </m:rPr>
                                  <a:rPr lang="en-US" sz="2400" b="0" i="1" smtClean="0">
                                    <a:latin typeface="Cambria Math" panose="02040503050406030204" pitchFamily="18" charset="0"/>
                                  </a:rPr>
                                  <m:t>−</m:t>
                                </m:r>
                                <m:r>
                                  <a:rPr lang="en-US" sz="2400" i="1">
                                    <a:latin typeface="Cambria Math" panose="02040503050406030204" pitchFamily="18" charset="0"/>
                                  </a:rPr>
                                  <m:t>1</m:t>
                                </m:r>
                              </m:e>
                            </m:mr>
                            <m:mr>
                              <m:e>
                                <m:r>
                                  <a:rPr lang="en-US" sz="2400" i="1">
                                    <a:latin typeface="Cambria Math" panose="02040503050406030204" pitchFamily="18" charset="0"/>
                                  </a:rPr>
                                  <m:t>0</m:t>
                                </m:r>
                              </m:e>
                            </m:mr>
                            <m:mr>
                              <m:e>
                                <m:r>
                                  <a:rPr lang="en-US" sz="2400" i="1">
                                    <a:latin typeface="Cambria Math" panose="02040503050406030204" pitchFamily="18" charset="0"/>
                                  </a:rPr>
                                  <m:t>0</m:t>
                                </m:r>
                              </m:e>
                            </m:mr>
                          </m:m>
                        </m:e>
                      </m:d>
                      <m:r>
                        <a:rPr lang="en-US" sz="2400" b="0" i="1" smtClean="0">
                          <a:latin typeface="Cambria Math" panose="02040503050406030204" pitchFamily="18" charset="0"/>
                        </a:rPr>
                        <m:t>,</m:t>
                      </m:r>
                      <m:d>
                        <m:dPr>
                          <m:begChr m:val="["/>
                          <m:endChr m:val="]"/>
                          <m:ctrlPr>
                            <a:rPr lang="en-US" sz="2400" i="1">
                              <a:latin typeface="Cambria Math" panose="02040503050406030204" pitchFamily="18" charset="0"/>
                            </a:rPr>
                          </m:ctrlPr>
                        </m:dPr>
                        <m:e>
                          <m:m>
                            <m:mPr>
                              <m:mcs>
                                <m:mc>
                                  <m:mcPr>
                                    <m:count m:val="1"/>
                                    <m:mcJc m:val="center"/>
                                  </m:mcPr>
                                </m:mc>
                              </m:mcs>
                              <m:ctrlPr>
                                <a:rPr lang="en-US" sz="2400" i="1" smtClean="0">
                                  <a:latin typeface="Cambria Math" panose="02040503050406030204" pitchFamily="18" charset="0"/>
                                </a:rPr>
                              </m:ctrlPr>
                            </m:mPr>
                            <m:mr>
                              <m:e>
                                <m:r>
                                  <m:rPr>
                                    <m:brk m:alnAt="7"/>
                                  </m:rPr>
                                  <a:rPr lang="en-US" sz="2400" b="0" i="1" smtClean="0">
                                    <a:latin typeface="Cambria Math" panose="02040503050406030204" pitchFamily="18" charset="0"/>
                                  </a:rPr>
                                  <m:t>0</m:t>
                                </m:r>
                              </m:e>
                            </m:mr>
                            <m:mr>
                              <m:e>
                                <m:r>
                                  <a:rPr lang="en-US" sz="2400" b="0" i="1" smtClean="0">
                                    <a:latin typeface="Cambria Math" panose="02040503050406030204" pitchFamily="18" charset="0"/>
                                  </a:rPr>
                                  <m:t>1</m:t>
                                </m:r>
                              </m:e>
                            </m:mr>
                            <m:mr>
                              <m:e>
                                <m:r>
                                  <a:rPr lang="en-US" sz="2400" i="1">
                                    <a:latin typeface="Cambria Math" panose="02040503050406030204" pitchFamily="18" charset="0"/>
                                  </a:rPr>
                                  <m:t>0</m:t>
                                </m:r>
                              </m:e>
                            </m:mr>
                          </m:m>
                        </m:e>
                      </m:d>
                      <m:r>
                        <a:rPr lang="en-US" sz="2400" b="0" i="1" smtClean="0">
                          <a:latin typeface="Cambria Math" panose="02040503050406030204" pitchFamily="18" charset="0"/>
                        </a:rPr>
                        <m:t>,</m:t>
                      </m:r>
                      <m:d>
                        <m:dPr>
                          <m:begChr m:val="["/>
                          <m:endChr m:val="]"/>
                          <m:ctrlPr>
                            <a:rPr lang="en-US" sz="2400" i="1">
                              <a:latin typeface="Cambria Math" panose="02040503050406030204" pitchFamily="18" charset="0"/>
                            </a:rPr>
                          </m:ctrlPr>
                        </m:dPr>
                        <m:e>
                          <m:m>
                            <m:mPr>
                              <m:mcs>
                                <m:mc>
                                  <m:mcPr>
                                    <m:count m:val="1"/>
                                    <m:mcJc m:val="center"/>
                                  </m:mcPr>
                                </m:mc>
                              </m:mcs>
                              <m:ctrlPr>
                                <a:rPr lang="en-US" sz="2400" i="1">
                                  <a:latin typeface="Cambria Math" panose="02040503050406030204" pitchFamily="18" charset="0"/>
                                </a:rPr>
                              </m:ctrlPr>
                            </m:mPr>
                            <m:mr>
                              <m:e>
                                <m:r>
                                  <m:rPr>
                                    <m:brk m:alnAt="7"/>
                                  </m:rPr>
                                  <a:rPr lang="en-US" sz="2400" b="0" i="1" smtClean="0">
                                    <a:latin typeface="Cambria Math" panose="02040503050406030204" pitchFamily="18" charset="0"/>
                                  </a:rPr>
                                  <m:t>0</m:t>
                                </m:r>
                              </m:e>
                            </m:mr>
                            <m:mr>
                              <m:e>
                                <m:r>
                                  <a:rPr lang="en-US" sz="2400" b="0" i="1" smtClean="0">
                                    <a:latin typeface="Cambria Math" panose="02040503050406030204" pitchFamily="18" charset="0"/>
                                  </a:rPr>
                                  <m:t>−1</m:t>
                                </m:r>
                              </m:e>
                            </m:mr>
                            <m:mr>
                              <m:e>
                                <m:r>
                                  <a:rPr lang="en-US" sz="2400" i="1">
                                    <a:latin typeface="Cambria Math" panose="02040503050406030204" pitchFamily="18" charset="0"/>
                                  </a:rPr>
                                  <m:t>0</m:t>
                                </m:r>
                              </m:e>
                            </m:mr>
                          </m:m>
                        </m:e>
                      </m:d>
                    </m:oMath>
                  </m:oMathPara>
                </a14:m>
                <a:endParaRPr lang="en-US" sz="2400" dirty="0"/>
              </a:p>
            </p:txBody>
          </p:sp>
        </mc:Choice>
        <mc:Fallback xmlns="">
          <p:sp>
            <p:nvSpPr>
              <p:cNvPr id="12" name="TextBox 11">
                <a:extLst>
                  <a:ext uri="{FF2B5EF4-FFF2-40B4-BE49-F238E27FC236}">
                    <a16:creationId xmlns:a16="http://schemas.microsoft.com/office/drawing/2014/main" id="{A3981CBA-A103-4957-9D6C-323A220D6662}"/>
                  </a:ext>
                </a:extLst>
              </p:cNvPr>
              <p:cNvSpPr txBox="1">
                <a:spLocks noRot="1" noChangeAspect="1" noMove="1" noResize="1" noEditPoints="1" noAdjustHandles="1" noChangeArrowheads="1" noChangeShapeType="1" noTextEdit="1"/>
              </p:cNvSpPr>
              <p:nvPr/>
            </p:nvSpPr>
            <p:spPr>
              <a:xfrm>
                <a:off x="4186992" y="2206968"/>
                <a:ext cx="2684709" cy="976614"/>
              </a:xfrm>
              <a:prstGeom prst="rect">
                <a:avLst/>
              </a:prstGeom>
              <a:blipFill>
                <a:blip r:embed="rId3"/>
                <a:stretch>
                  <a:fillRect/>
                </a:stretch>
              </a:blipFill>
            </p:spPr>
            <p:txBody>
              <a:bodyPr/>
              <a:lstStyle/>
              <a:p>
                <a:r>
                  <a:rPr lang="en-US">
                    <a:noFill/>
                  </a:rPr>
                  <a:t> </a:t>
                </a:r>
              </a:p>
            </p:txBody>
          </p:sp>
        </mc:Fallback>
      </mc:AlternateContent>
      <p:pic>
        <p:nvPicPr>
          <p:cNvPr id="15" name="Obrázok 20">
            <a:extLst>
              <a:ext uri="{FF2B5EF4-FFF2-40B4-BE49-F238E27FC236}">
                <a16:creationId xmlns:a16="http://schemas.microsoft.com/office/drawing/2014/main" id="{D8750033-0AB6-4C2A-91EE-3067AB7B31F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91137" y="1967123"/>
            <a:ext cx="3955347" cy="3840480"/>
          </a:xfrm>
          <a:prstGeom prst="rect">
            <a:avLst/>
          </a:prstGeom>
        </p:spPr>
      </p:pic>
      <p:pic>
        <p:nvPicPr>
          <p:cNvPr id="16" name="Obrázok 21">
            <a:extLst>
              <a:ext uri="{FF2B5EF4-FFF2-40B4-BE49-F238E27FC236}">
                <a16:creationId xmlns:a16="http://schemas.microsoft.com/office/drawing/2014/main" id="{FC9E0CED-2D06-4E8C-B018-277DFEA63D0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287960" y="1981408"/>
            <a:ext cx="3955347" cy="3840481"/>
          </a:xfrm>
          <a:prstGeom prst="rect">
            <a:avLst/>
          </a:prstGeom>
        </p:spPr>
      </p:pic>
      <p:sp>
        <p:nvSpPr>
          <p:cNvPr id="17" name="Voľný tvar: tvar 5">
            <a:extLst>
              <a:ext uri="{FF2B5EF4-FFF2-40B4-BE49-F238E27FC236}">
                <a16:creationId xmlns:a16="http://schemas.microsoft.com/office/drawing/2014/main" id="{70872988-1BCC-4823-9632-C89626E1E126}"/>
              </a:ext>
            </a:extLst>
          </p:cNvPr>
          <p:cNvSpPr/>
          <p:nvPr/>
        </p:nvSpPr>
        <p:spPr>
          <a:xfrm>
            <a:off x="7360987" y="4186321"/>
            <a:ext cx="2551906" cy="1590675"/>
          </a:xfrm>
          <a:custGeom>
            <a:avLst/>
            <a:gdLst>
              <a:gd name="connsiteX0" fmla="*/ 0 w 2559050"/>
              <a:gd name="connsiteY0" fmla="*/ 0 h 1590675"/>
              <a:gd name="connsiteX1" fmla="*/ 171450 w 2559050"/>
              <a:gd name="connsiteY1" fmla="*/ 774700 h 1590675"/>
              <a:gd name="connsiteX2" fmla="*/ 2482850 w 2559050"/>
              <a:gd name="connsiteY2" fmla="*/ 1590675 h 1590675"/>
              <a:gd name="connsiteX3" fmla="*/ 2559050 w 2559050"/>
              <a:gd name="connsiteY3" fmla="*/ 828675 h 1590675"/>
              <a:gd name="connsiteX4" fmla="*/ 0 w 2559050"/>
              <a:gd name="connsiteY4" fmla="*/ 0 h 1590675"/>
              <a:gd name="connsiteX0" fmla="*/ 0 w 2549525"/>
              <a:gd name="connsiteY0" fmla="*/ 0 h 1590675"/>
              <a:gd name="connsiteX1" fmla="*/ 171450 w 2549525"/>
              <a:gd name="connsiteY1" fmla="*/ 774700 h 1590675"/>
              <a:gd name="connsiteX2" fmla="*/ 2482850 w 2549525"/>
              <a:gd name="connsiteY2" fmla="*/ 1590675 h 1590675"/>
              <a:gd name="connsiteX3" fmla="*/ 2549525 w 2549525"/>
              <a:gd name="connsiteY3" fmla="*/ 821531 h 1590675"/>
              <a:gd name="connsiteX4" fmla="*/ 0 w 2549525"/>
              <a:gd name="connsiteY4" fmla="*/ 0 h 1590675"/>
              <a:gd name="connsiteX0" fmla="*/ 0 w 2551906"/>
              <a:gd name="connsiteY0" fmla="*/ 0 h 1590675"/>
              <a:gd name="connsiteX1" fmla="*/ 171450 w 2551906"/>
              <a:gd name="connsiteY1" fmla="*/ 774700 h 1590675"/>
              <a:gd name="connsiteX2" fmla="*/ 2482850 w 2551906"/>
              <a:gd name="connsiteY2" fmla="*/ 1590675 h 1590675"/>
              <a:gd name="connsiteX3" fmla="*/ 2551906 w 2551906"/>
              <a:gd name="connsiteY3" fmla="*/ 826294 h 1590675"/>
              <a:gd name="connsiteX4" fmla="*/ 0 w 2551906"/>
              <a:gd name="connsiteY4" fmla="*/ 0 h 1590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1906" h="1590675">
                <a:moveTo>
                  <a:pt x="0" y="0"/>
                </a:moveTo>
                <a:lnTo>
                  <a:pt x="171450" y="774700"/>
                </a:lnTo>
                <a:lnTo>
                  <a:pt x="2482850" y="1590675"/>
                </a:lnTo>
                <a:lnTo>
                  <a:pt x="2551906" y="826294"/>
                </a:lnTo>
                <a:lnTo>
                  <a:pt x="0" y="0"/>
                </a:lnTo>
                <a:close/>
              </a:path>
            </a:pathLst>
          </a:custGeom>
          <a:solidFill>
            <a:srgbClr val="25B99D">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Voľný tvar: tvar 6">
            <a:extLst>
              <a:ext uri="{FF2B5EF4-FFF2-40B4-BE49-F238E27FC236}">
                <a16:creationId xmlns:a16="http://schemas.microsoft.com/office/drawing/2014/main" id="{7B3FB19C-7719-4185-8516-63869CBDC59B}"/>
              </a:ext>
            </a:extLst>
          </p:cNvPr>
          <p:cNvSpPr/>
          <p:nvPr/>
        </p:nvSpPr>
        <p:spPr>
          <a:xfrm>
            <a:off x="9858918" y="2445624"/>
            <a:ext cx="1263650" cy="3305176"/>
          </a:xfrm>
          <a:custGeom>
            <a:avLst/>
            <a:gdLst>
              <a:gd name="connsiteX0" fmla="*/ 0 w 1282700"/>
              <a:gd name="connsiteY0" fmla="*/ 3371850 h 3371850"/>
              <a:gd name="connsiteX1" fmla="*/ 1149350 w 1282700"/>
              <a:gd name="connsiteY1" fmla="*/ 673100 h 3371850"/>
              <a:gd name="connsiteX2" fmla="*/ 1282700 w 1282700"/>
              <a:gd name="connsiteY2" fmla="*/ 0 h 3371850"/>
              <a:gd name="connsiteX3" fmla="*/ 69850 w 1282700"/>
              <a:gd name="connsiteY3" fmla="*/ 2590800 h 3371850"/>
              <a:gd name="connsiteX4" fmla="*/ 0 w 1282700"/>
              <a:gd name="connsiteY4" fmla="*/ 3371850 h 3371850"/>
              <a:gd name="connsiteX0" fmla="*/ 0 w 1287462"/>
              <a:gd name="connsiteY0" fmla="*/ 3357563 h 3357563"/>
              <a:gd name="connsiteX1" fmla="*/ 1154112 w 1287462"/>
              <a:gd name="connsiteY1" fmla="*/ 673100 h 3357563"/>
              <a:gd name="connsiteX2" fmla="*/ 1287462 w 1287462"/>
              <a:gd name="connsiteY2" fmla="*/ 0 h 3357563"/>
              <a:gd name="connsiteX3" fmla="*/ 74612 w 1287462"/>
              <a:gd name="connsiteY3" fmla="*/ 2590800 h 3357563"/>
              <a:gd name="connsiteX4" fmla="*/ 0 w 1287462"/>
              <a:gd name="connsiteY4" fmla="*/ 3357563 h 3357563"/>
              <a:gd name="connsiteX0" fmla="*/ 0 w 1287462"/>
              <a:gd name="connsiteY0" fmla="*/ 3340894 h 3340894"/>
              <a:gd name="connsiteX1" fmla="*/ 1154112 w 1287462"/>
              <a:gd name="connsiteY1" fmla="*/ 673100 h 3340894"/>
              <a:gd name="connsiteX2" fmla="*/ 1287462 w 1287462"/>
              <a:gd name="connsiteY2" fmla="*/ 0 h 3340894"/>
              <a:gd name="connsiteX3" fmla="*/ 74612 w 1287462"/>
              <a:gd name="connsiteY3" fmla="*/ 2590800 h 3340894"/>
              <a:gd name="connsiteX4" fmla="*/ 0 w 1287462"/>
              <a:gd name="connsiteY4" fmla="*/ 3340894 h 3340894"/>
              <a:gd name="connsiteX0" fmla="*/ 0 w 1280318"/>
              <a:gd name="connsiteY0" fmla="*/ 3336131 h 3336131"/>
              <a:gd name="connsiteX1" fmla="*/ 1146968 w 1280318"/>
              <a:gd name="connsiteY1" fmla="*/ 673100 h 3336131"/>
              <a:gd name="connsiteX2" fmla="*/ 1280318 w 1280318"/>
              <a:gd name="connsiteY2" fmla="*/ 0 h 3336131"/>
              <a:gd name="connsiteX3" fmla="*/ 67468 w 1280318"/>
              <a:gd name="connsiteY3" fmla="*/ 2590800 h 3336131"/>
              <a:gd name="connsiteX4" fmla="*/ 0 w 1280318"/>
              <a:gd name="connsiteY4" fmla="*/ 3336131 h 3336131"/>
              <a:gd name="connsiteX0" fmla="*/ 0 w 1280318"/>
              <a:gd name="connsiteY0" fmla="*/ 3336131 h 3336131"/>
              <a:gd name="connsiteX1" fmla="*/ 1146968 w 1280318"/>
              <a:gd name="connsiteY1" fmla="*/ 673100 h 3336131"/>
              <a:gd name="connsiteX2" fmla="*/ 1280318 w 1280318"/>
              <a:gd name="connsiteY2" fmla="*/ 0 h 3336131"/>
              <a:gd name="connsiteX3" fmla="*/ 67468 w 1280318"/>
              <a:gd name="connsiteY3" fmla="*/ 2586038 h 3336131"/>
              <a:gd name="connsiteX4" fmla="*/ 0 w 1280318"/>
              <a:gd name="connsiteY4" fmla="*/ 3336131 h 3336131"/>
              <a:gd name="connsiteX0" fmla="*/ 0 w 1280318"/>
              <a:gd name="connsiteY0" fmla="*/ 3336131 h 3336131"/>
              <a:gd name="connsiteX1" fmla="*/ 1149349 w 1280318"/>
              <a:gd name="connsiteY1" fmla="*/ 694531 h 3336131"/>
              <a:gd name="connsiteX2" fmla="*/ 1280318 w 1280318"/>
              <a:gd name="connsiteY2" fmla="*/ 0 h 3336131"/>
              <a:gd name="connsiteX3" fmla="*/ 67468 w 1280318"/>
              <a:gd name="connsiteY3" fmla="*/ 2586038 h 3336131"/>
              <a:gd name="connsiteX4" fmla="*/ 0 w 1280318"/>
              <a:gd name="connsiteY4" fmla="*/ 3336131 h 3336131"/>
              <a:gd name="connsiteX0" fmla="*/ 0 w 1270793"/>
              <a:gd name="connsiteY0" fmla="*/ 3317081 h 3317081"/>
              <a:gd name="connsiteX1" fmla="*/ 1149349 w 1270793"/>
              <a:gd name="connsiteY1" fmla="*/ 675481 h 3317081"/>
              <a:gd name="connsiteX2" fmla="*/ 1270793 w 1270793"/>
              <a:gd name="connsiteY2" fmla="*/ 0 h 3317081"/>
              <a:gd name="connsiteX3" fmla="*/ 67468 w 1270793"/>
              <a:gd name="connsiteY3" fmla="*/ 2566988 h 3317081"/>
              <a:gd name="connsiteX4" fmla="*/ 0 w 1270793"/>
              <a:gd name="connsiteY4" fmla="*/ 3317081 h 3317081"/>
              <a:gd name="connsiteX0" fmla="*/ 0 w 1261268"/>
              <a:gd name="connsiteY0" fmla="*/ 3300413 h 3300413"/>
              <a:gd name="connsiteX1" fmla="*/ 1149349 w 1261268"/>
              <a:gd name="connsiteY1" fmla="*/ 658813 h 3300413"/>
              <a:gd name="connsiteX2" fmla="*/ 1261268 w 1261268"/>
              <a:gd name="connsiteY2" fmla="*/ 0 h 3300413"/>
              <a:gd name="connsiteX3" fmla="*/ 67468 w 1261268"/>
              <a:gd name="connsiteY3" fmla="*/ 2550320 h 3300413"/>
              <a:gd name="connsiteX4" fmla="*/ 0 w 1261268"/>
              <a:gd name="connsiteY4" fmla="*/ 3300413 h 3300413"/>
              <a:gd name="connsiteX0" fmla="*/ 0 w 1263650"/>
              <a:gd name="connsiteY0" fmla="*/ 3305176 h 3305176"/>
              <a:gd name="connsiteX1" fmla="*/ 1149349 w 1263650"/>
              <a:gd name="connsiteY1" fmla="*/ 663576 h 3305176"/>
              <a:gd name="connsiteX2" fmla="*/ 1263650 w 1263650"/>
              <a:gd name="connsiteY2" fmla="*/ 0 h 3305176"/>
              <a:gd name="connsiteX3" fmla="*/ 67468 w 1263650"/>
              <a:gd name="connsiteY3" fmla="*/ 2555083 h 3305176"/>
              <a:gd name="connsiteX4" fmla="*/ 0 w 1263650"/>
              <a:gd name="connsiteY4" fmla="*/ 3305176 h 330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650" h="3305176">
                <a:moveTo>
                  <a:pt x="0" y="3305176"/>
                </a:moveTo>
                <a:lnTo>
                  <a:pt x="1149349" y="663576"/>
                </a:lnTo>
                <a:lnTo>
                  <a:pt x="1263650" y="0"/>
                </a:lnTo>
                <a:lnTo>
                  <a:pt x="67468" y="2555083"/>
                </a:lnTo>
                <a:lnTo>
                  <a:pt x="0" y="3305176"/>
                </a:lnTo>
                <a:close/>
              </a:path>
            </a:pathLst>
          </a:custGeom>
          <a:solidFill>
            <a:srgbClr val="25B99D">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Voľný tvar: tvar 7">
            <a:extLst>
              <a:ext uri="{FF2B5EF4-FFF2-40B4-BE49-F238E27FC236}">
                <a16:creationId xmlns:a16="http://schemas.microsoft.com/office/drawing/2014/main" id="{A73240F6-3FBA-42F6-AAF1-7D42D6814D09}"/>
              </a:ext>
            </a:extLst>
          </p:cNvPr>
          <p:cNvSpPr/>
          <p:nvPr/>
        </p:nvSpPr>
        <p:spPr>
          <a:xfrm>
            <a:off x="7357812" y="3036971"/>
            <a:ext cx="1054100" cy="1349375"/>
          </a:xfrm>
          <a:custGeom>
            <a:avLst/>
            <a:gdLst>
              <a:gd name="connsiteX0" fmla="*/ 0 w 1054100"/>
              <a:gd name="connsiteY0" fmla="*/ 1149350 h 1349375"/>
              <a:gd name="connsiteX1" fmla="*/ 1054100 w 1054100"/>
              <a:gd name="connsiteY1" fmla="*/ 0 h 1349375"/>
              <a:gd name="connsiteX2" fmla="*/ 946150 w 1054100"/>
              <a:gd name="connsiteY2" fmla="*/ 209550 h 1349375"/>
              <a:gd name="connsiteX3" fmla="*/ 828675 w 1054100"/>
              <a:gd name="connsiteY3" fmla="*/ 485775 h 1349375"/>
              <a:gd name="connsiteX4" fmla="*/ 800100 w 1054100"/>
              <a:gd name="connsiteY4" fmla="*/ 682625 h 1349375"/>
              <a:gd name="connsiteX5" fmla="*/ 803275 w 1054100"/>
              <a:gd name="connsiteY5" fmla="*/ 1066800 h 1349375"/>
              <a:gd name="connsiteX6" fmla="*/ 803275 w 1054100"/>
              <a:gd name="connsiteY6" fmla="*/ 1123950 h 1349375"/>
              <a:gd name="connsiteX7" fmla="*/ 622300 w 1054100"/>
              <a:gd name="connsiteY7" fmla="*/ 1349375 h 1349375"/>
              <a:gd name="connsiteX8" fmla="*/ 0 w 1054100"/>
              <a:gd name="connsiteY8" fmla="*/ 1149350 h 1349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4100" h="1349375">
                <a:moveTo>
                  <a:pt x="0" y="1149350"/>
                </a:moveTo>
                <a:lnTo>
                  <a:pt x="1054100" y="0"/>
                </a:lnTo>
                <a:lnTo>
                  <a:pt x="946150" y="209550"/>
                </a:lnTo>
                <a:lnTo>
                  <a:pt x="828675" y="485775"/>
                </a:lnTo>
                <a:lnTo>
                  <a:pt x="800100" y="682625"/>
                </a:lnTo>
                <a:cubicBezTo>
                  <a:pt x="801158" y="810683"/>
                  <a:pt x="802217" y="938742"/>
                  <a:pt x="803275" y="1066800"/>
                </a:cubicBezTo>
                <a:lnTo>
                  <a:pt x="803275" y="1123950"/>
                </a:lnTo>
                <a:lnTo>
                  <a:pt x="622300" y="1349375"/>
                </a:lnTo>
                <a:lnTo>
                  <a:pt x="0" y="1149350"/>
                </a:lnTo>
                <a:close/>
              </a:path>
            </a:pathLst>
          </a:custGeom>
          <a:solidFill>
            <a:srgbClr val="25B99D">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Voľný tvar: tvar 8">
            <a:extLst>
              <a:ext uri="{FF2B5EF4-FFF2-40B4-BE49-F238E27FC236}">
                <a16:creationId xmlns:a16="http://schemas.microsoft.com/office/drawing/2014/main" id="{B7F0E5A8-D7D7-407A-B3D7-1D6FF7D621EC}"/>
              </a:ext>
            </a:extLst>
          </p:cNvPr>
          <p:cNvSpPr/>
          <p:nvPr/>
        </p:nvSpPr>
        <p:spPr>
          <a:xfrm>
            <a:off x="8646862" y="2065421"/>
            <a:ext cx="666750" cy="730250"/>
          </a:xfrm>
          <a:custGeom>
            <a:avLst/>
            <a:gdLst>
              <a:gd name="connsiteX0" fmla="*/ 0 w 666750"/>
              <a:gd name="connsiteY0" fmla="*/ 730250 h 730250"/>
              <a:gd name="connsiteX1" fmla="*/ 666750 w 666750"/>
              <a:gd name="connsiteY1" fmla="*/ 0 h 730250"/>
              <a:gd name="connsiteX2" fmla="*/ 666750 w 666750"/>
              <a:gd name="connsiteY2" fmla="*/ 314325 h 730250"/>
              <a:gd name="connsiteX3" fmla="*/ 552450 w 666750"/>
              <a:gd name="connsiteY3" fmla="*/ 371475 h 730250"/>
              <a:gd name="connsiteX4" fmla="*/ 292100 w 666750"/>
              <a:gd name="connsiteY4" fmla="*/ 542925 h 730250"/>
              <a:gd name="connsiteX5" fmla="*/ 0 w 666750"/>
              <a:gd name="connsiteY5" fmla="*/ 730250 h 73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730250">
                <a:moveTo>
                  <a:pt x="0" y="730250"/>
                </a:moveTo>
                <a:lnTo>
                  <a:pt x="666750" y="0"/>
                </a:lnTo>
                <a:lnTo>
                  <a:pt x="666750" y="314325"/>
                </a:lnTo>
                <a:lnTo>
                  <a:pt x="552450" y="371475"/>
                </a:lnTo>
                <a:lnTo>
                  <a:pt x="292100" y="542925"/>
                </a:lnTo>
                <a:lnTo>
                  <a:pt x="0" y="730250"/>
                </a:lnTo>
                <a:close/>
              </a:path>
            </a:pathLst>
          </a:custGeom>
          <a:solidFill>
            <a:srgbClr val="25B99D">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Voľný tvar: tvar 9">
            <a:extLst>
              <a:ext uri="{FF2B5EF4-FFF2-40B4-BE49-F238E27FC236}">
                <a16:creationId xmlns:a16="http://schemas.microsoft.com/office/drawing/2014/main" id="{29E051B3-DFD4-4A4C-9AEB-0365DEA21216}"/>
              </a:ext>
            </a:extLst>
          </p:cNvPr>
          <p:cNvSpPr/>
          <p:nvPr/>
        </p:nvSpPr>
        <p:spPr>
          <a:xfrm>
            <a:off x="9316787" y="2059071"/>
            <a:ext cx="844550" cy="320675"/>
          </a:xfrm>
          <a:custGeom>
            <a:avLst/>
            <a:gdLst>
              <a:gd name="connsiteX0" fmla="*/ 0 w 844550"/>
              <a:gd name="connsiteY0" fmla="*/ 0 h 320675"/>
              <a:gd name="connsiteX1" fmla="*/ 0 w 844550"/>
              <a:gd name="connsiteY1" fmla="*/ 320675 h 320675"/>
              <a:gd name="connsiteX2" fmla="*/ 117475 w 844550"/>
              <a:gd name="connsiteY2" fmla="*/ 273050 h 320675"/>
              <a:gd name="connsiteX3" fmla="*/ 187325 w 844550"/>
              <a:gd name="connsiteY3" fmla="*/ 244475 h 320675"/>
              <a:gd name="connsiteX4" fmla="*/ 457200 w 844550"/>
              <a:gd name="connsiteY4" fmla="*/ 177800 h 320675"/>
              <a:gd name="connsiteX5" fmla="*/ 692150 w 844550"/>
              <a:gd name="connsiteY5" fmla="*/ 165100 h 320675"/>
              <a:gd name="connsiteX6" fmla="*/ 844550 w 844550"/>
              <a:gd name="connsiteY6" fmla="*/ 184150 h 320675"/>
              <a:gd name="connsiteX7" fmla="*/ 0 w 844550"/>
              <a:gd name="connsiteY7" fmla="*/ 0 h 320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4550" h="320675">
                <a:moveTo>
                  <a:pt x="0" y="0"/>
                </a:moveTo>
                <a:lnTo>
                  <a:pt x="0" y="320675"/>
                </a:lnTo>
                <a:lnTo>
                  <a:pt x="117475" y="273050"/>
                </a:lnTo>
                <a:lnTo>
                  <a:pt x="187325" y="244475"/>
                </a:lnTo>
                <a:lnTo>
                  <a:pt x="457200" y="177800"/>
                </a:lnTo>
                <a:lnTo>
                  <a:pt x="692150" y="165100"/>
                </a:lnTo>
                <a:lnTo>
                  <a:pt x="844550" y="184150"/>
                </a:lnTo>
                <a:lnTo>
                  <a:pt x="0" y="0"/>
                </a:lnTo>
                <a:close/>
              </a:path>
            </a:pathLst>
          </a:custGeom>
          <a:solidFill>
            <a:srgbClr val="25B99D">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Voľný tvar: tvar 10">
            <a:extLst>
              <a:ext uri="{FF2B5EF4-FFF2-40B4-BE49-F238E27FC236}">
                <a16:creationId xmlns:a16="http://schemas.microsoft.com/office/drawing/2014/main" id="{4B9BA61A-0774-421E-BFB3-07174DDD2E49}"/>
              </a:ext>
            </a:extLst>
          </p:cNvPr>
          <p:cNvSpPr/>
          <p:nvPr/>
        </p:nvSpPr>
        <p:spPr>
          <a:xfrm>
            <a:off x="10196262" y="2233696"/>
            <a:ext cx="942975" cy="841375"/>
          </a:xfrm>
          <a:custGeom>
            <a:avLst/>
            <a:gdLst>
              <a:gd name="connsiteX0" fmla="*/ 0 w 942975"/>
              <a:gd name="connsiteY0" fmla="*/ 0 h 841375"/>
              <a:gd name="connsiteX1" fmla="*/ 942975 w 942975"/>
              <a:gd name="connsiteY1" fmla="*/ 184150 h 841375"/>
              <a:gd name="connsiteX2" fmla="*/ 622300 w 942975"/>
              <a:gd name="connsiteY2" fmla="*/ 841375 h 841375"/>
              <a:gd name="connsiteX3" fmla="*/ 485775 w 942975"/>
              <a:gd name="connsiteY3" fmla="*/ 803275 h 841375"/>
              <a:gd name="connsiteX4" fmla="*/ 482600 w 942975"/>
              <a:gd name="connsiteY4" fmla="*/ 666750 h 841375"/>
              <a:gd name="connsiteX5" fmla="*/ 450850 w 942975"/>
              <a:gd name="connsiteY5" fmla="*/ 514350 h 841375"/>
              <a:gd name="connsiteX6" fmla="*/ 400050 w 942975"/>
              <a:gd name="connsiteY6" fmla="*/ 393700 h 841375"/>
              <a:gd name="connsiteX7" fmla="*/ 342900 w 942975"/>
              <a:gd name="connsiteY7" fmla="*/ 292100 h 841375"/>
              <a:gd name="connsiteX8" fmla="*/ 298450 w 942975"/>
              <a:gd name="connsiteY8" fmla="*/ 241300 h 841375"/>
              <a:gd name="connsiteX9" fmla="*/ 209550 w 942975"/>
              <a:gd name="connsiteY9" fmla="*/ 155575 h 841375"/>
              <a:gd name="connsiteX10" fmla="*/ 120650 w 942975"/>
              <a:gd name="connsiteY10" fmla="*/ 69850 h 841375"/>
              <a:gd name="connsiteX11" fmla="*/ 0 w 942975"/>
              <a:gd name="connsiteY11" fmla="*/ 0 h 841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2975" h="841375">
                <a:moveTo>
                  <a:pt x="0" y="0"/>
                </a:moveTo>
                <a:lnTo>
                  <a:pt x="942975" y="184150"/>
                </a:lnTo>
                <a:lnTo>
                  <a:pt x="622300" y="841375"/>
                </a:lnTo>
                <a:lnTo>
                  <a:pt x="485775" y="803275"/>
                </a:lnTo>
                <a:cubicBezTo>
                  <a:pt x="484717" y="757767"/>
                  <a:pt x="483658" y="712258"/>
                  <a:pt x="482600" y="666750"/>
                </a:cubicBezTo>
                <a:lnTo>
                  <a:pt x="450850" y="514350"/>
                </a:lnTo>
                <a:lnTo>
                  <a:pt x="400050" y="393700"/>
                </a:lnTo>
                <a:lnTo>
                  <a:pt x="342900" y="292100"/>
                </a:lnTo>
                <a:lnTo>
                  <a:pt x="298450" y="241300"/>
                </a:lnTo>
                <a:lnTo>
                  <a:pt x="209550" y="155575"/>
                </a:lnTo>
                <a:lnTo>
                  <a:pt x="120650" y="69850"/>
                </a:lnTo>
                <a:lnTo>
                  <a:pt x="0" y="0"/>
                </a:lnTo>
                <a:close/>
              </a:path>
            </a:pathLst>
          </a:custGeom>
          <a:solidFill>
            <a:srgbClr val="25B99D">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512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xit" presetSubtype="0" fill="hold" nodeType="withEffect">
                                  <p:stCondLst>
                                    <p:cond delay="0"/>
                                  </p:stCondLst>
                                  <p:childTnLst>
                                    <p:animEffect transition="out" filter="fade">
                                      <p:cBhvr>
                                        <p:cTn id="9" dur="500"/>
                                        <p:tgtEl>
                                          <p:spTgt spid="15"/>
                                        </p:tgtEl>
                                      </p:cBhvr>
                                    </p:animEffect>
                                    <p:set>
                                      <p:cBhvr>
                                        <p:cTn id="10" dur="1" fill="hold">
                                          <p:stCondLst>
                                            <p:cond delay="499"/>
                                          </p:stCondLst>
                                        </p:cTn>
                                        <p:tgtEl>
                                          <p:spTgt spid="15"/>
                                        </p:tgtEl>
                                        <p:attrNameLst>
                                          <p:attrName>style.visibility</p:attrName>
                                        </p:attrNameLst>
                                      </p:cBhvr>
                                      <p:to>
                                        <p:strVal val="hidden"/>
                                      </p:to>
                                    </p:set>
                                  </p:childTnLst>
                                </p:cTn>
                              </p:par>
                              <p:par>
                                <p:cTn id="11" presetID="10" presetClass="entr" presetSubtype="0" fill="hold" nodeType="with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fade">
                                      <p:cBhvr>
                                        <p:cTn id="13" dur="500"/>
                                        <p:tgtEl>
                                          <p:spTgt spid="1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fade">
                                      <p:cBhvr>
                                        <p:cTn id="16" dur="500"/>
                                        <p:tgtEl>
                                          <p:spTgt spid="1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500"/>
                                        <p:tgtEl>
                                          <p:spTgt spid="1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fade">
                                      <p:cBhvr>
                                        <p:cTn id="25" dur="500"/>
                                        <p:tgtEl>
                                          <p:spTgt spid="20"/>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fade">
                                      <p:cBhvr>
                                        <p:cTn id="28" dur="500"/>
                                        <p:tgtEl>
                                          <p:spTgt spid="23"/>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fade">
                                      <p:cBhvr>
                                        <p:cTn id="31" dur="500"/>
                                        <p:tgtEl>
                                          <p:spTgt spid="24"/>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12" grpId="0"/>
      <p:bldP spid="17" grpId="0" animBg="1"/>
      <p:bldP spid="18" grpId="0" animBg="1"/>
      <p:bldP spid="19" grpId="0" animBg="1"/>
      <p:bldP spid="20" grpId="0" animBg="1"/>
      <p:bldP spid="23" grpId="0" animBg="1"/>
      <p:bldP spid="2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err="1"/>
              <a:t>Tileable</a:t>
            </a:r>
            <a:r>
              <a:rPr lang="en-US" dirty="0"/>
              <a:t> Optimization</a:t>
            </a:r>
          </a:p>
        </p:txBody>
      </p:sp>
      <p:sp>
        <p:nvSpPr>
          <p:cNvPr id="3" name="Zástupný objekt pre obsah 2"/>
          <p:cNvSpPr>
            <a:spLocks noGrp="1"/>
          </p:cNvSpPr>
          <p:nvPr>
            <p:ph idx="1"/>
          </p:nvPr>
        </p:nvSpPr>
        <p:spPr/>
        <p:txBody>
          <a:bodyPr/>
          <a:lstStyle/>
          <a:p>
            <a:r>
              <a:rPr lang="en-US" dirty="0">
                <a:latin typeface="Open Sans" panose="020B0606030504020204" pitchFamily="34" charset="0"/>
                <a:ea typeface="Open Sans" panose="020B0606030504020204" pitchFamily="34" charset="0"/>
                <a:cs typeface="Open Sans" panose="020B0606030504020204" pitchFamily="34" charset="0"/>
              </a:rPr>
              <a:t>Constraint</a:t>
            </a:r>
            <a:r>
              <a:rPr lang="en-US" dirty="0"/>
              <a:t>: distances between opposite side facets are equal</a:t>
            </a:r>
          </a:p>
          <a:p>
            <a:r>
              <a:rPr lang="en-US" dirty="0">
                <a:latin typeface="Open Sans" panose="020B0606030504020204" pitchFamily="34" charset="0"/>
                <a:ea typeface="Open Sans" panose="020B0606030504020204" pitchFamily="34" charset="0"/>
                <a:cs typeface="Open Sans" panose="020B0606030504020204" pitchFamily="34" charset="0"/>
              </a:rPr>
              <a:t>Parameters</a:t>
            </a:r>
            <a:r>
              <a:rPr lang="en-US" dirty="0"/>
              <a:t>: side face areas need to be sufficiently large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35</a:t>
            </a:fld>
            <a:endParaRPr lang="en-US"/>
          </a:p>
        </p:txBody>
      </p:sp>
      <p:sp>
        <p:nvSpPr>
          <p:cNvPr id="8" name="BlokTextu 7"/>
          <p:cNvSpPr txBox="1"/>
          <p:nvPr/>
        </p:nvSpPr>
        <p:spPr>
          <a:xfrm>
            <a:off x="1142998" y="5488546"/>
            <a:ext cx="987771"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Original</a:t>
            </a:r>
          </a:p>
        </p:txBody>
      </p:sp>
      <p:sp>
        <p:nvSpPr>
          <p:cNvPr id="9" name="BlokTextu 8"/>
          <p:cNvSpPr txBox="1"/>
          <p:nvPr/>
        </p:nvSpPr>
        <p:spPr>
          <a:xfrm>
            <a:off x="3288179" y="5488546"/>
            <a:ext cx="2004075"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Added Side Faces</a:t>
            </a:r>
          </a:p>
        </p:txBody>
      </p:sp>
      <p:sp>
        <p:nvSpPr>
          <p:cNvPr id="11" name="BlokTextu 10"/>
          <p:cNvSpPr txBox="1"/>
          <p:nvPr/>
        </p:nvSpPr>
        <p:spPr>
          <a:xfrm>
            <a:off x="9497010" y="5488545"/>
            <a:ext cx="1669240" cy="646331"/>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Sufficient Area</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Constraint</a:t>
            </a:r>
          </a:p>
        </p:txBody>
      </p:sp>
      <p:sp>
        <p:nvSpPr>
          <p:cNvPr id="10" name="BlokTextu 9"/>
          <p:cNvSpPr txBox="1"/>
          <p:nvPr/>
        </p:nvSpPr>
        <p:spPr>
          <a:xfrm>
            <a:off x="5993762" y="5488545"/>
            <a:ext cx="2424446" cy="646331"/>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Square Bounding Box</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Constraint</a:t>
            </a:r>
          </a:p>
        </p:txBody>
      </p:sp>
      <p:pic>
        <p:nvPicPr>
          <p:cNvPr id="22" name="render">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9"/>
          <a:srcRect l="15570" t="19646" r="11034" b="29012"/>
          <a:stretch/>
        </p:blipFill>
        <p:spPr>
          <a:xfrm>
            <a:off x="3014512" y="3571308"/>
            <a:ext cx="2580060" cy="1804819"/>
          </a:xfrm>
          <a:prstGeom prst="rect">
            <a:avLst/>
          </a:prstGeom>
        </p:spPr>
      </p:pic>
      <p:pic>
        <p:nvPicPr>
          <p:cNvPr id="23" name="Obrázok 22"/>
          <p:cNvPicPr>
            <a:picLocks noChangeAspect="1"/>
          </p:cNvPicPr>
          <p:nvPr/>
        </p:nvPicPr>
        <p:blipFill rotWithShape="1">
          <a:blip r:embed="rId10" cstate="print">
            <a:extLst>
              <a:ext uri="{28A0092B-C50C-407E-A947-70E740481C1C}">
                <a14:useLocalDpi xmlns:a14="http://schemas.microsoft.com/office/drawing/2010/main" val="0"/>
              </a:ext>
            </a:extLst>
          </a:blip>
          <a:srcRect l="31206" t="22349" r="23968" b="33333"/>
          <a:stretch/>
        </p:blipFill>
        <p:spPr>
          <a:xfrm>
            <a:off x="808167" y="3656244"/>
            <a:ext cx="1694339" cy="1675139"/>
          </a:xfrm>
          <a:prstGeom prst="rect">
            <a:avLst/>
          </a:prstGeom>
        </p:spPr>
      </p:pic>
      <p:pic>
        <p:nvPicPr>
          <p:cNvPr id="24" name="render0001-0044">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rotWithShape="1">
          <a:blip r:embed="rId11"/>
          <a:srcRect l="14176" t="21759" r="9253" b="27380"/>
          <a:stretch/>
        </p:blipFill>
        <p:spPr>
          <a:xfrm>
            <a:off x="5967234" y="3622129"/>
            <a:ext cx="2640702" cy="1753998"/>
          </a:xfrm>
          <a:prstGeom prst="rect">
            <a:avLst/>
          </a:prstGeom>
        </p:spPr>
      </p:pic>
      <p:pic>
        <p:nvPicPr>
          <p:cNvPr id="25" name="render0001-0032">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rotWithShape="1">
          <a:blip r:embed="rId12"/>
          <a:srcRect l="3486" t="12775" r="2800" b="14082"/>
          <a:stretch/>
        </p:blipFill>
        <p:spPr>
          <a:xfrm>
            <a:off x="9209996" y="3556339"/>
            <a:ext cx="2475639" cy="1932206"/>
          </a:xfrm>
          <a:prstGeom prst="rect">
            <a:avLst/>
          </a:prstGeom>
        </p:spPr>
      </p:pic>
      <p:cxnSp>
        <p:nvCxnSpPr>
          <p:cNvPr id="31" name="Rovná spojovacia šípka 30"/>
          <p:cNvCxnSpPr/>
          <p:nvPr/>
        </p:nvCxnSpPr>
        <p:spPr>
          <a:xfrm flipH="1">
            <a:off x="4859118" y="3306788"/>
            <a:ext cx="249676" cy="373830"/>
          </a:xfrm>
          <a:prstGeom prst="straightConnector1">
            <a:avLst/>
          </a:prstGeom>
          <a:ln w="28575" cap="flat" cmpd="sng" algn="ctr">
            <a:solidFill>
              <a:srgbClr val="C95959"/>
            </a:solidFill>
            <a:prstDash val="solid"/>
            <a:round/>
            <a:headEnd type="none" w="med" len="med"/>
            <a:tailEnd type="stealth" w="lg" len="lg"/>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723502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500"/>
                            </p:stCondLst>
                            <p:childTnLst>
                              <p:par>
                                <p:cTn id="12" presetID="1" presetClass="mediacall" presetSubtype="0" fill="hold" nodeType="afterEffect">
                                  <p:stCondLst>
                                    <p:cond delay="0"/>
                                  </p:stCondLst>
                                  <p:childTnLst>
                                    <p:cmd type="call" cmd="playFrom(0.0)">
                                      <p:cBhvr>
                                        <p:cTn id="13" dur="6750" fill="hold"/>
                                        <p:tgtEl>
                                          <p:spTgt spid="22"/>
                                        </p:tgtEl>
                                      </p:cBhvr>
                                    </p:cmd>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1"/>
                                        </p:tgtEl>
                                        <p:attrNameLst>
                                          <p:attrName>style.visibility</p:attrName>
                                        </p:attrNameLst>
                                      </p:cBhvr>
                                      <p:to>
                                        <p:strVal val="visible"/>
                                      </p:to>
                                    </p:set>
                                    <p:animEffect transition="in" filter="fade">
                                      <p:cBhvr>
                                        <p:cTn id="18" dur="500"/>
                                        <p:tgtEl>
                                          <p:spTgt spid="3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Effect transition="in" filter="fade">
                                      <p:cBhvr>
                                        <p:cTn id="23" dur="500"/>
                                        <p:tgtEl>
                                          <p:spTgt spid="3">
                                            <p:txEl>
                                              <p:pRg st="0" end="0"/>
                                            </p:txEl>
                                          </p:spTgt>
                                        </p:tgtEl>
                                      </p:cBhvr>
                                    </p:animEffect>
                                  </p:childTnLst>
                                </p:cTn>
                              </p:par>
                              <p:par>
                                <p:cTn id="24" presetID="10" presetClass="exit" presetSubtype="0" fill="hold" nodeType="withEffect">
                                  <p:stCondLst>
                                    <p:cond delay="0"/>
                                  </p:stCondLst>
                                  <p:childTnLst>
                                    <p:animEffect transition="out" filter="fade">
                                      <p:cBhvr>
                                        <p:cTn id="25" dur="500"/>
                                        <p:tgtEl>
                                          <p:spTgt spid="31"/>
                                        </p:tgtEl>
                                      </p:cBhvr>
                                    </p:animEffect>
                                    <p:set>
                                      <p:cBhvr>
                                        <p:cTn id="26" dur="1" fill="hold">
                                          <p:stCondLst>
                                            <p:cond delay="499"/>
                                          </p:stCondLst>
                                        </p:cTn>
                                        <p:tgtEl>
                                          <p:spTgt spid="31"/>
                                        </p:tgtEl>
                                        <p:attrNameLst>
                                          <p:attrName>style.visibility</p:attrName>
                                        </p:attrNameLst>
                                      </p:cBhvr>
                                      <p:to>
                                        <p:strVal val="hidden"/>
                                      </p:to>
                                    </p:set>
                                  </p:childTnLst>
                                </p:cTn>
                              </p:par>
                              <p:par>
                                <p:cTn id="27" presetID="10" presetClass="entr" presetSubtype="0" fill="hold" nodeType="withEffect">
                                  <p:stCondLst>
                                    <p:cond delay="0"/>
                                  </p:stCondLst>
                                  <p:childTnLst>
                                    <p:set>
                                      <p:cBhvr>
                                        <p:cTn id="28" dur="1" fill="hold">
                                          <p:stCondLst>
                                            <p:cond delay="0"/>
                                          </p:stCondLst>
                                        </p:cTn>
                                        <p:tgtEl>
                                          <p:spTgt spid="24"/>
                                        </p:tgtEl>
                                        <p:attrNameLst>
                                          <p:attrName>style.visibility</p:attrName>
                                        </p:attrNameLst>
                                      </p:cBhvr>
                                      <p:to>
                                        <p:strVal val="visible"/>
                                      </p:to>
                                    </p:set>
                                    <p:animEffect transition="in" filter="fade">
                                      <p:cBhvr>
                                        <p:cTn id="29" dur="500"/>
                                        <p:tgtEl>
                                          <p:spTgt spid="24"/>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par>
                          <p:cTn id="33" fill="hold">
                            <p:stCondLst>
                              <p:cond delay="500"/>
                            </p:stCondLst>
                            <p:childTnLst>
                              <p:par>
                                <p:cTn id="34" presetID="1" presetClass="mediacall" presetSubtype="0" fill="hold" nodeType="afterEffect">
                                  <p:stCondLst>
                                    <p:cond delay="0"/>
                                  </p:stCondLst>
                                  <p:childTnLst>
                                    <p:cmd type="call" cmd="playFrom(0.0)">
                                      <p:cBhvr>
                                        <p:cTn id="35" dur="6285" fill="hold"/>
                                        <p:tgtEl>
                                          <p:spTgt spid="24"/>
                                        </p:tgtEl>
                                      </p:cBhvr>
                                    </p:cmd>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1" end="1"/>
                                            </p:txEl>
                                          </p:spTgt>
                                        </p:tgtEl>
                                        <p:attrNameLst>
                                          <p:attrName>style.visibility</p:attrName>
                                        </p:attrNameLst>
                                      </p:cBhvr>
                                      <p:to>
                                        <p:strVal val="visible"/>
                                      </p:to>
                                    </p:set>
                                    <p:animEffect transition="in" filter="fade">
                                      <p:cBhvr>
                                        <p:cTn id="40" dur="500"/>
                                        <p:tgtEl>
                                          <p:spTgt spid="3">
                                            <p:txEl>
                                              <p:pRg st="1" end="1"/>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25"/>
                                        </p:tgtEl>
                                        <p:attrNameLst>
                                          <p:attrName>style.visibility</p:attrName>
                                        </p:attrNameLst>
                                      </p:cBhvr>
                                      <p:to>
                                        <p:strVal val="visible"/>
                                      </p:to>
                                    </p:set>
                                    <p:animEffect transition="in" filter="fade">
                                      <p:cBhvr>
                                        <p:cTn id="43" dur="500"/>
                                        <p:tgtEl>
                                          <p:spTgt spid="25"/>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fade">
                                      <p:cBhvr>
                                        <p:cTn id="46" dur="500"/>
                                        <p:tgtEl>
                                          <p:spTgt spid="11"/>
                                        </p:tgtEl>
                                      </p:cBhvr>
                                    </p:animEffect>
                                  </p:childTnLst>
                                </p:cTn>
                              </p:par>
                            </p:childTnLst>
                          </p:cTn>
                        </p:par>
                        <p:par>
                          <p:cTn id="47" fill="hold">
                            <p:stCondLst>
                              <p:cond delay="500"/>
                            </p:stCondLst>
                            <p:childTnLst>
                              <p:par>
                                <p:cTn id="48" presetID="1" presetClass="mediacall" presetSubtype="0" fill="hold" nodeType="afterEffect">
                                  <p:stCondLst>
                                    <p:cond delay="0"/>
                                  </p:stCondLst>
                                  <p:childTnLst>
                                    <p:cmd type="call" cmd="playFrom(0.0)">
                                      <p:cBhvr>
                                        <p:cTn id="49" dur="6400"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50" fill="hold" display="0">
                  <p:stCondLst>
                    <p:cond delay="indefinite"/>
                  </p:stCondLst>
                </p:cTn>
                <p:tgtEl>
                  <p:spTgt spid="22"/>
                </p:tgtEl>
              </p:cMediaNode>
            </p:video>
            <p:video>
              <p:cMediaNode vol="80000">
                <p:cTn id="51" fill="hold" display="0">
                  <p:stCondLst>
                    <p:cond delay="indefinite"/>
                  </p:stCondLst>
                </p:cTn>
                <p:tgtEl>
                  <p:spTgt spid="24"/>
                </p:tgtEl>
              </p:cMediaNode>
            </p:video>
            <p:video>
              <p:cMediaNode vol="80000">
                <p:cTn id="52" fill="hold" display="0">
                  <p:stCondLst>
                    <p:cond delay="indefinite"/>
                  </p:stCondLst>
                </p:cTn>
                <p:tgtEl>
                  <p:spTgt spid="25"/>
                </p:tgtEl>
              </p:cMediaNode>
            </p:video>
          </p:childTnLst>
        </p:cTn>
      </p:par>
    </p:tnLst>
    <p:bldLst>
      <p:bldP spid="3" grpId="0" uiExpand="1" build="p"/>
      <p:bldP spid="9" grpId="0"/>
      <p:bldP spid="11" grpId="0"/>
      <p:bldP spid="10"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72901E1A-4800-4975-AFF7-6F131C279165}"/>
              </a:ext>
            </a:extLst>
          </p:cNvPr>
          <p:cNvPicPr>
            <a:picLocks noChangeAspect="1"/>
          </p:cNvPicPr>
          <p:nvPr/>
        </p:nvPicPr>
        <p:blipFill rotWithShape="1">
          <a:blip r:embed="rId3">
            <a:extLst>
              <a:ext uri="{28A0092B-C50C-407E-A947-70E740481C1C}">
                <a14:useLocalDpi xmlns:a14="http://schemas.microsoft.com/office/drawing/2010/main" val="0"/>
              </a:ext>
            </a:extLst>
          </a:blip>
          <a:srcRect l="30437" t="20732" r="21480" b="31623"/>
          <a:stretch/>
        </p:blipFill>
        <p:spPr>
          <a:xfrm>
            <a:off x="7711964" y="1773832"/>
            <a:ext cx="3641836" cy="3608614"/>
          </a:xfrm>
          <a:prstGeom prst="rect">
            <a:avLst/>
          </a:prstGeom>
        </p:spPr>
      </p:pic>
      <p:pic>
        <p:nvPicPr>
          <p:cNvPr id="17" name="Picture 16">
            <a:extLst>
              <a:ext uri="{FF2B5EF4-FFF2-40B4-BE49-F238E27FC236}">
                <a16:creationId xmlns:a16="http://schemas.microsoft.com/office/drawing/2014/main" id="{BD686109-3EA1-4E08-903B-3C40A66AD6EB}"/>
              </a:ext>
            </a:extLst>
          </p:cNvPr>
          <p:cNvPicPr>
            <a:picLocks noChangeAspect="1"/>
          </p:cNvPicPr>
          <p:nvPr/>
        </p:nvPicPr>
        <p:blipFill rotWithShape="1">
          <a:blip r:embed="rId4">
            <a:extLst>
              <a:ext uri="{28A0092B-C50C-407E-A947-70E740481C1C}">
                <a14:useLocalDpi xmlns:a14="http://schemas.microsoft.com/office/drawing/2010/main" val="0"/>
              </a:ext>
            </a:extLst>
          </a:blip>
          <a:srcRect l="25034" t="21048" r="17742" b="31765"/>
          <a:stretch/>
        </p:blipFill>
        <p:spPr>
          <a:xfrm>
            <a:off x="7220840" y="1773832"/>
            <a:ext cx="4455920" cy="3674258"/>
          </a:xfrm>
          <a:prstGeom prst="rect">
            <a:avLst/>
          </a:prstGeom>
        </p:spPr>
      </p:pic>
      <p:pic>
        <p:nvPicPr>
          <p:cNvPr id="19" name="Picture 18">
            <a:extLst>
              <a:ext uri="{FF2B5EF4-FFF2-40B4-BE49-F238E27FC236}">
                <a16:creationId xmlns:a16="http://schemas.microsoft.com/office/drawing/2014/main" id="{6DD599BF-29F4-4E12-B2BC-8702B8156060}"/>
              </a:ext>
            </a:extLst>
          </p:cNvPr>
          <p:cNvPicPr>
            <a:picLocks noChangeAspect="1"/>
          </p:cNvPicPr>
          <p:nvPr/>
        </p:nvPicPr>
        <p:blipFill rotWithShape="1">
          <a:blip r:embed="rId5">
            <a:extLst>
              <a:ext uri="{28A0092B-C50C-407E-A947-70E740481C1C}">
                <a14:useLocalDpi xmlns:a14="http://schemas.microsoft.com/office/drawing/2010/main" val="0"/>
              </a:ext>
            </a:extLst>
          </a:blip>
          <a:srcRect l="15954" t="19500" r="10211" b="25878"/>
          <a:stretch/>
        </p:blipFill>
        <p:spPr>
          <a:xfrm>
            <a:off x="6642067" y="1780788"/>
            <a:ext cx="5146034" cy="3807001"/>
          </a:xfrm>
          <a:prstGeom prst="rect">
            <a:avLst/>
          </a:prstGeom>
        </p:spPr>
      </p:pic>
      <p:pic>
        <p:nvPicPr>
          <p:cNvPr id="13" name="Picture 12">
            <a:extLst>
              <a:ext uri="{FF2B5EF4-FFF2-40B4-BE49-F238E27FC236}">
                <a16:creationId xmlns:a16="http://schemas.microsoft.com/office/drawing/2014/main" id="{DDCCEA16-2AB0-41B3-99B0-6655D90C3BD5}"/>
              </a:ext>
            </a:extLst>
          </p:cNvPr>
          <p:cNvPicPr>
            <a:picLocks noChangeAspect="1"/>
          </p:cNvPicPr>
          <p:nvPr/>
        </p:nvPicPr>
        <p:blipFill rotWithShape="1">
          <a:blip r:embed="rId6">
            <a:extLst>
              <a:ext uri="{28A0092B-C50C-407E-A947-70E740481C1C}">
                <a14:useLocalDpi xmlns:a14="http://schemas.microsoft.com/office/drawing/2010/main" val="0"/>
              </a:ext>
            </a:extLst>
          </a:blip>
          <a:srcRect t="12500" b="12500"/>
          <a:stretch/>
        </p:blipFill>
        <p:spPr>
          <a:xfrm>
            <a:off x="6462445" y="1788043"/>
            <a:ext cx="5458613" cy="4093960"/>
          </a:xfrm>
          <a:prstGeom prst="rect">
            <a:avLst/>
          </a:prstGeom>
        </p:spPr>
      </p:pic>
      <p:sp>
        <p:nvSpPr>
          <p:cNvPr id="2" name="Nadpis 1"/>
          <p:cNvSpPr>
            <a:spLocks noGrp="1"/>
          </p:cNvSpPr>
          <p:nvPr>
            <p:ph type="title"/>
          </p:nvPr>
        </p:nvSpPr>
        <p:spPr/>
        <p:txBody>
          <a:bodyPr/>
          <a:lstStyle/>
          <a:p>
            <a:r>
              <a:rPr lang="en-US" dirty="0"/>
              <a:t>Our Microgeometry Optimization</a:t>
            </a:r>
          </a:p>
        </p:txBody>
      </p:sp>
      <mc:AlternateContent xmlns:mc="http://schemas.openxmlformats.org/markup-compatibility/2006" xmlns:a14="http://schemas.microsoft.com/office/drawing/2010/main">
        <mc:Choice Requires="a14">
          <p:sp>
            <p:nvSpPr>
              <p:cNvPr id="3" name="Zástupný objekt pre obsah 2"/>
              <p:cNvSpPr>
                <a:spLocks noGrp="1"/>
              </p:cNvSpPr>
              <p:nvPr>
                <p:ph idx="1"/>
              </p:nvPr>
            </p:nvSpPr>
            <p:spPr/>
            <p:txBody>
              <a:bodyPr>
                <a:normAutofit fontScale="92500" lnSpcReduction="10000"/>
              </a:bodyPr>
              <a:lstStyle/>
              <a:p>
                <a:r>
                  <a:rPr lang="en-US" dirty="0">
                    <a:latin typeface="Open Sans" panose="020B0606030504020204" pitchFamily="34" charset="0"/>
                    <a:ea typeface="Open Sans" panose="020B0606030504020204" pitchFamily="34" charset="0"/>
                    <a:cs typeface="Open Sans" panose="020B0606030504020204" pitchFamily="34" charset="0"/>
                  </a:rPr>
                  <a:t>Input</a:t>
                </a:r>
                <a:r>
                  <a:rPr lang="en-US" dirty="0"/>
                  <a:t>:</a:t>
                </a:r>
              </a:p>
              <a:p>
                <a:pPr lvl="1"/>
                <a:r>
                  <a:rPr lang="en-US" dirty="0"/>
                  <a:t>Normals </a:t>
                </a:r>
                <a14:m>
                  <m:oMath xmlns:m="http://schemas.openxmlformats.org/officeDocument/2006/math">
                    <m:r>
                      <a:rPr lang="en-US" b="1" i="1">
                        <a:latin typeface="Cambria Math" panose="02040503050406030204" pitchFamily="18" charset="0"/>
                      </a:rPr>
                      <m:t>𝒏</m:t>
                    </m:r>
                  </m:oMath>
                </a14:m>
                <a:r>
                  <a:rPr lang="en-US" dirty="0"/>
                  <a:t> + areas </a:t>
                </a:r>
                <a14:m>
                  <m:oMath xmlns:m="http://schemas.openxmlformats.org/officeDocument/2006/math">
                    <m:r>
                      <a:rPr lang="en-US" b="1" i="1">
                        <a:latin typeface="Cambria Math" panose="02040503050406030204" pitchFamily="18" charset="0"/>
                      </a:rPr>
                      <m:t>𝑨</m:t>
                    </m:r>
                  </m:oMath>
                </a14:m>
                <a:endParaRPr lang="en-US" dirty="0"/>
              </a:p>
              <a:p>
                <a:r>
                  <a:rPr lang="en-US" dirty="0">
                    <a:latin typeface="Open Sans" panose="020B0606030504020204" pitchFamily="34" charset="0"/>
                    <a:ea typeface="Open Sans" panose="020B0606030504020204" pitchFamily="34" charset="0"/>
                    <a:cs typeface="Open Sans" panose="020B0606030504020204" pitchFamily="34" charset="0"/>
                  </a:rPr>
                  <a:t>Constraints</a:t>
                </a:r>
                <a:r>
                  <a:rPr lang="en-US" dirty="0"/>
                  <a:t>:</a:t>
                </a:r>
              </a:p>
              <a:p>
                <a:pPr lvl="1"/>
                <a:endParaRPr lang="en-US" dirty="0"/>
              </a:p>
              <a:p>
                <a:r>
                  <a:rPr lang="en-US" dirty="0">
                    <a:latin typeface="Open Sans" panose="020B0606030504020204" pitchFamily="34" charset="0"/>
                    <a:ea typeface="Open Sans" panose="020B0606030504020204" pitchFamily="34" charset="0"/>
                    <a:cs typeface="Open Sans" panose="020B0606030504020204" pitchFamily="34" charset="0"/>
                  </a:rPr>
                  <a:t>Minimize</a:t>
                </a:r>
                <a:r>
                  <a:rPr lang="en-US" dirty="0"/>
                  <a:t>:</a:t>
                </a:r>
              </a:p>
              <a:p>
                <a:pPr lvl="1"/>
                <a:r>
                  <a:rPr lang="en-US" dirty="0"/>
                  <a:t>Area difference</a:t>
                </a:r>
              </a:p>
              <a:p>
                <a:r>
                  <a:rPr lang="en-US" dirty="0">
                    <a:latin typeface="Open Sans" panose="020B0606030504020204" pitchFamily="34" charset="0"/>
                    <a:ea typeface="Open Sans" panose="020B0606030504020204" pitchFamily="34" charset="0"/>
                    <a:cs typeface="Open Sans" panose="020B0606030504020204" pitchFamily="34" charset="0"/>
                  </a:rPr>
                  <a:t>Manipulate</a:t>
                </a:r>
                <a:r>
                  <a:rPr lang="en-US" dirty="0"/>
                  <a:t>:</a:t>
                </a:r>
              </a:p>
              <a:p>
                <a:pPr lvl="1"/>
                <a:r>
                  <a:rPr lang="en-US" dirty="0"/>
                  <a:t>Distances from origin</a:t>
                </a:r>
              </a:p>
            </p:txBody>
          </p:sp>
        </mc:Choice>
        <mc:Fallback xmlns="">
          <p:sp>
            <p:nvSpPr>
              <p:cNvPr id="3" name="Zástupný objekt pre obsah 2"/>
              <p:cNvSpPr>
                <a:spLocks noGrp="1" noRot="1" noChangeAspect="1" noMove="1" noResize="1" noEditPoints="1" noAdjustHandles="1" noChangeArrowheads="1" noChangeShapeType="1" noTextEdit="1"/>
              </p:cNvSpPr>
              <p:nvPr>
                <p:ph idx="1"/>
              </p:nvPr>
            </p:nvSpPr>
            <p:spPr>
              <a:blipFill>
                <a:blip r:embed="rId7"/>
                <a:stretch>
                  <a:fillRect l="-928"/>
                </a:stretch>
              </a:blipFill>
            </p:spPr>
            <p:txBody>
              <a:bodyPr/>
              <a:lstStyle/>
              <a:p>
                <a:r>
                  <a:rPr lang="en-US">
                    <a:noFill/>
                  </a:rPr>
                  <a:t> </a:t>
                </a:r>
              </a:p>
            </p:txBody>
          </p:sp>
        </mc:Fallback>
      </mc:AlternateContent>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36</a:t>
            </a:fld>
            <a:endParaRPr lang="en-US"/>
          </a:p>
        </p:txBody>
      </p:sp>
      <mc:AlternateContent xmlns:mc="http://schemas.openxmlformats.org/markup-compatibility/2006" xmlns:a14="http://schemas.microsoft.com/office/drawing/2010/main">
        <mc:Choice Requires="a14">
          <p:sp>
            <p:nvSpPr>
              <p:cNvPr id="6" name="BlokTextu 5">
                <a:extLst>
                  <a:ext uri="{FF2B5EF4-FFF2-40B4-BE49-F238E27FC236}">
                    <a16:creationId xmlns:a16="http://schemas.microsoft.com/office/drawing/2014/main" id="{83173B88-B174-4278-9CFC-1988DA6CA20A}"/>
                  </a:ext>
                </a:extLst>
              </p:cNvPr>
              <p:cNvSpPr txBox="1"/>
              <p:nvPr/>
            </p:nvSpPr>
            <p:spPr>
              <a:xfrm>
                <a:off x="1585197" y="3047419"/>
                <a:ext cx="1452000" cy="745332"/>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nary>
                        <m:naryPr>
                          <m:chr m:val="∑"/>
                          <m:subHide m:val="on"/>
                          <m:supHide m:val="on"/>
                          <m:ctrlPr>
                            <a:rPr lang="en-US" sz="2000" i="1" smtClean="0">
                              <a:latin typeface="Cambria Math" panose="02040503050406030204" pitchFamily="18" charset="0"/>
                            </a:rPr>
                          </m:ctrlPr>
                        </m:naryPr>
                        <m:sub/>
                        <m:sup/>
                        <m:e>
                          <m:r>
                            <a:rPr lang="en-US" sz="2000" b="1" i="1" smtClean="0">
                              <a:latin typeface="Cambria Math" panose="02040503050406030204" pitchFamily="18" charset="0"/>
                            </a:rPr>
                            <m:t>𝑨</m:t>
                          </m:r>
                          <m:r>
                            <a:rPr lang="en-US" sz="2000" b="0" i="1" smtClean="0">
                              <a:latin typeface="Cambria Math" panose="02040503050406030204" pitchFamily="18" charset="0"/>
                              <a:ea typeface="Cambria Math" panose="02040503050406030204" pitchFamily="18" charset="0"/>
                            </a:rPr>
                            <m:t>∙</m:t>
                          </m:r>
                          <m:r>
                            <a:rPr lang="en-US" sz="2000" b="1" i="1" smtClean="0">
                              <a:latin typeface="Cambria Math" panose="02040503050406030204" pitchFamily="18" charset="0"/>
                              <a:ea typeface="Cambria Math" panose="02040503050406030204" pitchFamily="18" charset="0"/>
                            </a:rPr>
                            <m:t>𝒏</m:t>
                          </m:r>
                        </m:e>
                      </m:nary>
                      <m:r>
                        <a:rPr lang="en-US" sz="2000" b="0" i="1" smtClean="0">
                          <a:latin typeface="Cambria Math" panose="02040503050406030204" pitchFamily="18" charset="0"/>
                        </a:rPr>
                        <m:t>=</m:t>
                      </m:r>
                      <m:acc>
                        <m:accPr>
                          <m:chr m:val="⃗"/>
                          <m:ctrlPr>
                            <a:rPr lang="en-US" sz="2000" b="0" i="1" smtClean="0">
                              <a:latin typeface="Cambria Math" panose="02040503050406030204" pitchFamily="18" charset="0"/>
                            </a:rPr>
                          </m:ctrlPr>
                        </m:accPr>
                        <m:e>
                          <m:r>
                            <a:rPr lang="en-US" sz="2000" b="1" i="1" smtClean="0">
                              <a:latin typeface="Cambria Math" panose="02040503050406030204" pitchFamily="18" charset="0"/>
                            </a:rPr>
                            <m:t>𝟎</m:t>
                          </m:r>
                        </m:e>
                      </m:acc>
                    </m:oMath>
                  </m:oMathPara>
                </a14:m>
                <a:endParaRPr lang="en-US" sz="2000" dirty="0"/>
              </a:p>
            </p:txBody>
          </p:sp>
        </mc:Choice>
        <mc:Fallback xmlns="">
          <p:sp>
            <p:nvSpPr>
              <p:cNvPr id="6" name="BlokTextu 5">
                <a:extLst>
                  <a:ext uri="{FF2B5EF4-FFF2-40B4-BE49-F238E27FC236}">
                    <a16:creationId xmlns:a16="http://schemas.microsoft.com/office/drawing/2014/main" id="{83173B88-B174-4278-9CFC-1988DA6CA20A}"/>
                  </a:ext>
                </a:extLst>
              </p:cNvPr>
              <p:cNvSpPr txBox="1">
                <a:spLocks noRot="1" noChangeAspect="1" noMove="1" noResize="1" noEditPoints="1" noAdjustHandles="1" noChangeArrowheads="1" noChangeShapeType="1" noTextEdit="1"/>
              </p:cNvSpPr>
              <p:nvPr/>
            </p:nvSpPr>
            <p:spPr>
              <a:xfrm>
                <a:off x="1585197" y="3047419"/>
                <a:ext cx="1452000" cy="745332"/>
              </a:xfrm>
              <a:prstGeom prst="rect">
                <a:avLst/>
              </a:prstGeom>
              <a:blipFill>
                <a:blip r:embed="rId8"/>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ADCA4045-EAEE-42B7-BAC6-0BF28DC31C3F}"/>
                  </a:ext>
                </a:extLst>
              </p:cNvPr>
              <p:cNvSpPr txBox="1"/>
              <p:nvPr/>
            </p:nvSpPr>
            <p:spPr>
              <a:xfrm>
                <a:off x="4296445" y="1773832"/>
                <a:ext cx="2392963" cy="813877"/>
              </a:xfrm>
              <a:prstGeom prst="rect">
                <a:avLst/>
              </a:prstGeom>
              <a:noFill/>
            </p:spPr>
            <p:txBody>
              <a:bodyPr wrap="none" lIns="0" tIns="0" rIns="0" bIns="0" rtlCol="0">
                <a:spAutoFit/>
              </a:bodyPr>
              <a:lstStyle/>
              <a:p>
                <a:r>
                  <a:rPr lang="en-US" sz="2200" dirty="0">
                    <a:latin typeface="Open Sans Light" panose="020B0306030504020204" pitchFamily="34" charset="0"/>
                    <a:ea typeface="Open Sans Light" panose="020B0306030504020204" pitchFamily="34" charset="0"/>
                    <a:cs typeface="Open Sans Light" panose="020B0306030504020204" pitchFamily="34" charset="0"/>
                  </a:rPr>
                  <a:t>+</a:t>
                </a:r>
                <a:r>
                  <a:rPr lang="en-US" sz="2000" dirty="0"/>
                  <a:t> </a:t>
                </a:r>
                <a14:m>
                  <m:oMath xmlns:m="http://schemas.openxmlformats.org/officeDocument/2006/math">
                    <m:d>
                      <m:dPr>
                        <m:begChr m:val="["/>
                        <m:endChr m:val="]"/>
                        <m:ctrlPr>
                          <a:rPr lang="en-US" sz="2000" i="1" smtClean="0">
                            <a:latin typeface="Cambria Math" panose="02040503050406030204" pitchFamily="18" charset="0"/>
                          </a:rPr>
                        </m:ctrlPr>
                      </m:dPr>
                      <m:e>
                        <m:m>
                          <m:mPr>
                            <m:mcs>
                              <m:mc>
                                <m:mcPr>
                                  <m:count m:val="1"/>
                                  <m:mcJc m:val="center"/>
                                </m:mcPr>
                              </m:mc>
                            </m:mcs>
                            <m:ctrlPr>
                              <a:rPr lang="en-US" sz="2000" i="1" smtClean="0">
                                <a:latin typeface="Cambria Math" panose="02040503050406030204" pitchFamily="18" charset="0"/>
                              </a:rPr>
                            </m:ctrlPr>
                          </m:mPr>
                          <m:mr>
                            <m:e>
                              <m:r>
                                <m:rPr>
                                  <m:brk m:alnAt="7"/>
                                </m:rPr>
                                <a:rPr lang="en-US" sz="2000" b="0" i="1" smtClean="0">
                                  <a:latin typeface="Cambria Math" panose="02040503050406030204" pitchFamily="18" charset="0"/>
                                </a:rPr>
                                <m:t>1</m:t>
                              </m:r>
                            </m:e>
                          </m:mr>
                          <m:mr>
                            <m:e>
                              <m:r>
                                <a:rPr lang="en-US" sz="2000" b="0" i="1" smtClean="0">
                                  <a:latin typeface="Cambria Math" panose="02040503050406030204" pitchFamily="18" charset="0"/>
                                </a:rPr>
                                <m:t>0</m:t>
                              </m:r>
                            </m:e>
                          </m:mr>
                          <m:mr>
                            <m:e>
                              <m:r>
                                <a:rPr lang="en-US" sz="2000" b="0" i="1" smtClean="0">
                                  <a:latin typeface="Cambria Math" panose="02040503050406030204" pitchFamily="18" charset="0"/>
                                </a:rPr>
                                <m:t>0</m:t>
                              </m:r>
                            </m:e>
                          </m:mr>
                        </m:m>
                      </m:e>
                    </m:d>
                    <m:r>
                      <a:rPr lang="en-US" sz="2000" b="0" i="1" smtClean="0">
                        <a:latin typeface="Cambria Math" panose="02040503050406030204" pitchFamily="18" charset="0"/>
                      </a:rPr>
                      <m:t>,</m:t>
                    </m:r>
                    <m:d>
                      <m:dPr>
                        <m:begChr m:val="["/>
                        <m:endChr m:val="]"/>
                        <m:ctrlPr>
                          <a:rPr lang="en-US" sz="2000" i="1">
                            <a:latin typeface="Cambria Math" panose="02040503050406030204" pitchFamily="18" charset="0"/>
                          </a:rPr>
                        </m:ctrlPr>
                      </m:dPr>
                      <m:e>
                        <m:m>
                          <m:mPr>
                            <m:mcs>
                              <m:mc>
                                <m:mcPr>
                                  <m:count m:val="1"/>
                                  <m:mcJc m:val="center"/>
                                </m:mcPr>
                              </m:mc>
                            </m:mcs>
                            <m:ctrlPr>
                              <a:rPr lang="en-US" sz="2000" i="1">
                                <a:latin typeface="Cambria Math" panose="02040503050406030204" pitchFamily="18" charset="0"/>
                              </a:rPr>
                            </m:ctrlPr>
                          </m:mPr>
                          <m:mr>
                            <m:e>
                              <m:r>
                                <m:rPr>
                                  <m:brk m:alnAt="7"/>
                                </m:rPr>
                                <a:rPr lang="en-US" sz="2000" b="0" i="1" smtClean="0">
                                  <a:latin typeface="Cambria Math" panose="02040503050406030204" pitchFamily="18" charset="0"/>
                                </a:rPr>
                                <m:t>−</m:t>
                              </m:r>
                              <m:r>
                                <a:rPr lang="en-US" sz="2000" i="1">
                                  <a:latin typeface="Cambria Math" panose="02040503050406030204" pitchFamily="18" charset="0"/>
                                </a:rPr>
                                <m:t>1</m:t>
                              </m:r>
                            </m:e>
                          </m:mr>
                          <m:mr>
                            <m:e>
                              <m:r>
                                <a:rPr lang="en-US" sz="2000" i="1">
                                  <a:latin typeface="Cambria Math" panose="02040503050406030204" pitchFamily="18" charset="0"/>
                                </a:rPr>
                                <m:t>0</m:t>
                              </m:r>
                            </m:e>
                          </m:mr>
                          <m:mr>
                            <m:e>
                              <m:r>
                                <a:rPr lang="en-US" sz="2000" i="1">
                                  <a:latin typeface="Cambria Math" panose="02040503050406030204" pitchFamily="18" charset="0"/>
                                </a:rPr>
                                <m:t>0</m:t>
                              </m:r>
                            </m:e>
                          </m:mr>
                        </m:m>
                      </m:e>
                    </m:d>
                    <m:r>
                      <a:rPr lang="en-US" sz="2000" b="0" i="1" smtClean="0">
                        <a:latin typeface="Cambria Math" panose="02040503050406030204" pitchFamily="18" charset="0"/>
                      </a:rPr>
                      <m:t>,</m:t>
                    </m:r>
                    <m:d>
                      <m:dPr>
                        <m:begChr m:val="["/>
                        <m:endChr m:val="]"/>
                        <m:ctrlPr>
                          <a:rPr lang="en-US" sz="2000" i="1">
                            <a:latin typeface="Cambria Math" panose="02040503050406030204" pitchFamily="18" charset="0"/>
                          </a:rPr>
                        </m:ctrlPr>
                      </m:dPr>
                      <m:e>
                        <m:m>
                          <m:mPr>
                            <m:mcs>
                              <m:mc>
                                <m:mcPr>
                                  <m:count m:val="1"/>
                                  <m:mcJc m:val="center"/>
                                </m:mcPr>
                              </m:mc>
                            </m:mcs>
                            <m:ctrlPr>
                              <a:rPr lang="en-US" sz="2000" i="1" smtClean="0">
                                <a:latin typeface="Cambria Math" panose="02040503050406030204" pitchFamily="18" charset="0"/>
                              </a:rPr>
                            </m:ctrlPr>
                          </m:mPr>
                          <m:mr>
                            <m:e>
                              <m:r>
                                <m:rPr>
                                  <m:brk m:alnAt="7"/>
                                </m:rPr>
                                <a:rPr lang="en-US" sz="2000" b="0" i="1" smtClean="0">
                                  <a:latin typeface="Cambria Math" panose="02040503050406030204" pitchFamily="18" charset="0"/>
                                </a:rPr>
                                <m:t>0</m:t>
                              </m:r>
                            </m:e>
                          </m:mr>
                          <m:mr>
                            <m:e>
                              <m:r>
                                <a:rPr lang="en-US" sz="2000" b="0" i="1" smtClean="0">
                                  <a:latin typeface="Cambria Math" panose="02040503050406030204" pitchFamily="18" charset="0"/>
                                </a:rPr>
                                <m:t>1</m:t>
                              </m:r>
                            </m:e>
                          </m:mr>
                          <m:mr>
                            <m:e>
                              <m:r>
                                <a:rPr lang="en-US" sz="2000" i="1">
                                  <a:latin typeface="Cambria Math" panose="02040503050406030204" pitchFamily="18" charset="0"/>
                                </a:rPr>
                                <m:t>0</m:t>
                              </m:r>
                            </m:e>
                          </m:mr>
                        </m:m>
                      </m:e>
                    </m:d>
                    <m:r>
                      <a:rPr lang="en-US" sz="2000" b="0" i="1" smtClean="0">
                        <a:latin typeface="Cambria Math" panose="02040503050406030204" pitchFamily="18" charset="0"/>
                      </a:rPr>
                      <m:t>,</m:t>
                    </m:r>
                    <m:d>
                      <m:dPr>
                        <m:begChr m:val="["/>
                        <m:endChr m:val="]"/>
                        <m:ctrlPr>
                          <a:rPr lang="en-US" sz="2000" i="1">
                            <a:latin typeface="Cambria Math" panose="02040503050406030204" pitchFamily="18" charset="0"/>
                          </a:rPr>
                        </m:ctrlPr>
                      </m:dPr>
                      <m:e>
                        <m:m>
                          <m:mPr>
                            <m:mcs>
                              <m:mc>
                                <m:mcPr>
                                  <m:count m:val="1"/>
                                  <m:mcJc m:val="center"/>
                                </m:mcPr>
                              </m:mc>
                            </m:mcs>
                            <m:ctrlPr>
                              <a:rPr lang="en-US" sz="2000" i="1">
                                <a:latin typeface="Cambria Math" panose="02040503050406030204" pitchFamily="18" charset="0"/>
                              </a:rPr>
                            </m:ctrlPr>
                          </m:mPr>
                          <m:mr>
                            <m:e>
                              <m:r>
                                <m:rPr>
                                  <m:brk m:alnAt="7"/>
                                </m:rPr>
                                <a:rPr lang="en-US" sz="2000" b="0" i="1" smtClean="0">
                                  <a:latin typeface="Cambria Math" panose="02040503050406030204" pitchFamily="18" charset="0"/>
                                </a:rPr>
                                <m:t>0</m:t>
                              </m:r>
                            </m:e>
                          </m:mr>
                          <m:mr>
                            <m:e>
                              <m:r>
                                <a:rPr lang="en-US" sz="2000" b="0" i="1" smtClean="0">
                                  <a:latin typeface="Cambria Math" panose="02040503050406030204" pitchFamily="18" charset="0"/>
                                </a:rPr>
                                <m:t>−1</m:t>
                              </m:r>
                            </m:e>
                          </m:mr>
                          <m:mr>
                            <m:e>
                              <m:r>
                                <a:rPr lang="en-US" sz="2000" i="1">
                                  <a:latin typeface="Cambria Math" panose="02040503050406030204" pitchFamily="18" charset="0"/>
                                </a:rPr>
                                <m:t>0</m:t>
                              </m:r>
                            </m:e>
                          </m:mr>
                        </m:m>
                      </m:e>
                    </m:d>
                  </m:oMath>
                </a14:m>
                <a:endParaRPr lang="en-US" sz="2000" dirty="0"/>
              </a:p>
            </p:txBody>
          </p:sp>
        </mc:Choice>
        <mc:Fallback xmlns="">
          <p:sp>
            <p:nvSpPr>
              <p:cNvPr id="7" name="TextBox 6">
                <a:extLst>
                  <a:ext uri="{FF2B5EF4-FFF2-40B4-BE49-F238E27FC236}">
                    <a16:creationId xmlns:a16="http://schemas.microsoft.com/office/drawing/2014/main" id="{ADCA4045-EAEE-42B7-BAC6-0BF28DC31C3F}"/>
                  </a:ext>
                </a:extLst>
              </p:cNvPr>
              <p:cNvSpPr txBox="1">
                <a:spLocks noRot="1" noChangeAspect="1" noMove="1" noResize="1" noEditPoints="1" noAdjustHandles="1" noChangeArrowheads="1" noChangeShapeType="1" noTextEdit="1"/>
              </p:cNvSpPr>
              <p:nvPr/>
            </p:nvSpPr>
            <p:spPr>
              <a:xfrm>
                <a:off x="4296445" y="1773832"/>
                <a:ext cx="2392963" cy="813877"/>
              </a:xfrm>
              <a:prstGeom prst="rect">
                <a:avLst/>
              </a:prstGeom>
              <a:blipFill>
                <a:blip r:embed="rId9"/>
                <a:stretch>
                  <a:fillRect l="-7143"/>
                </a:stretch>
              </a:blipFill>
            </p:spPr>
            <p:txBody>
              <a:bodyPr/>
              <a:lstStyle/>
              <a:p>
                <a:r>
                  <a:rPr lang="en-US">
                    <a:noFill/>
                  </a:rPr>
                  <a:t> </a:t>
                </a:r>
              </a:p>
            </p:txBody>
          </p:sp>
        </mc:Fallback>
      </mc:AlternateContent>
      <p:sp>
        <p:nvSpPr>
          <p:cNvPr id="8" name="TextBox 7">
            <a:extLst>
              <a:ext uri="{FF2B5EF4-FFF2-40B4-BE49-F238E27FC236}">
                <a16:creationId xmlns:a16="http://schemas.microsoft.com/office/drawing/2014/main" id="{0762D353-067C-437E-B1EA-0A10BC593218}"/>
              </a:ext>
            </a:extLst>
          </p:cNvPr>
          <p:cNvSpPr txBox="1"/>
          <p:nvPr/>
        </p:nvSpPr>
        <p:spPr>
          <a:xfrm>
            <a:off x="3188368" y="3154373"/>
            <a:ext cx="3122906" cy="430887"/>
          </a:xfrm>
          <a:prstGeom prst="rect">
            <a:avLst/>
          </a:prstGeom>
          <a:noFill/>
        </p:spPr>
        <p:txBody>
          <a:bodyPr wrap="none" rtlCol="0">
            <a:spAutoFit/>
          </a:bodyPr>
          <a:lstStyle/>
          <a:p>
            <a:r>
              <a:rPr lang="en-US" sz="2200" dirty="0">
                <a:latin typeface="Open Sans Light" panose="020B0306030504020204" pitchFamily="34" charset="0"/>
                <a:ea typeface="Open Sans Light" panose="020B0306030504020204" pitchFamily="34" charset="0"/>
                <a:cs typeface="Open Sans Light" panose="020B0306030504020204" pitchFamily="34" charset="0"/>
              </a:rPr>
              <a:t>+ square bounding box</a:t>
            </a:r>
          </a:p>
        </p:txBody>
      </p:sp>
      <p:sp>
        <p:nvSpPr>
          <p:cNvPr id="9" name="TextBox 8">
            <a:extLst>
              <a:ext uri="{FF2B5EF4-FFF2-40B4-BE49-F238E27FC236}">
                <a16:creationId xmlns:a16="http://schemas.microsoft.com/office/drawing/2014/main" id="{0149D802-C2D2-4C3C-96D7-B6798E7E58CC}"/>
              </a:ext>
            </a:extLst>
          </p:cNvPr>
          <p:cNvSpPr txBox="1"/>
          <p:nvPr/>
        </p:nvSpPr>
        <p:spPr>
          <a:xfrm>
            <a:off x="4359630" y="5568561"/>
            <a:ext cx="1700274" cy="430887"/>
          </a:xfrm>
          <a:prstGeom prst="rect">
            <a:avLst/>
          </a:prstGeom>
          <a:noFill/>
        </p:spPr>
        <p:txBody>
          <a:bodyPr wrap="none" rtlCol="0">
            <a:spAutoFit/>
          </a:bodyPr>
          <a:lstStyle/>
          <a:p>
            <a:r>
              <a:rPr lang="en-US" sz="2200" dirty="0">
                <a:latin typeface="Open Sans Light" panose="020B0306030504020204" pitchFamily="34" charset="0"/>
                <a:ea typeface="Open Sans Light" panose="020B0306030504020204" pitchFamily="34" charset="0"/>
                <a:cs typeface="Open Sans Light" panose="020B0306030504020204" pitchFamily="34" charset="0"/>
              </a:rPr>
              <a:t>+ side areas</a:t>
            </a:r>
          </a:p>
        </p:txBody>
      </p:sp>
    </p:spTree>
    <p:extLst>
      <p:ext uri="{BB962C8B-B14F-4D97-AF65-F5344CB8AC3E}">
        <p14:creationId xmlns:p14="http://schemas.microsoft.com/office/powerpoint/2010/main" val="1198058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par>
                                <p:cTn id="36" presetID="10" presetClass="entr" presetSubtype="0"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500"/>
                                        <p:tgtEl>
                                          <p:spTgt spid="8"/>
                                        </p:tgtEl>
                                      </p:cBhvr>
                                    </p:animEffect>
                                  </p:childTnLst>
                                </p:cTn>
                              </p:par>
                              <p:par>
                                <p:cTn id="44" presetID="10" presetClass="entr" presetSubtype="0" fill="hold" nodeType="with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500"/>
                                        <p:tgtEl>
                                          <p:spTgt spid="19"/>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9"/>
                                        </p:tgtEl>
                                        <p:attrNameLst>
                                          <p:attrName>style.visibility</p:attrName>
                                        </p:attrNameLst>
                                      </p:cBhvr>
                                      <p:to>
                                        <p:strVal val="visible"/>
                                      </p:to>
                                    </p:set>
                                    <p:animEffect transition="in" filter="fade">
                                      <p:cBhvr>
                                        <p:cTn id="51" dur="500"/>
                                        <p:tgtEl>
                                          <p:spTgt spid="9"/>
                                        </p:tgtEl>
                                      </p:cBhvr>
                                    </p:animEffect>
                                  </p:childTnLst>
                                </p:cTn>
                              </p:par>
                              <p:par>
                                <p:cTn id="52" presetID="10" presetClass="entr" presetSubtype="0" fill="hold" nodeType="with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fade">
                                      <p:cBhvr>
                                        <p:cTn id="5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p:bldP spid="7" grpId="0"/>
      <p:bldP spid="8" grpId="0"/>
      <p:bldP spid="9"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Screen Generation Pipeline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37</a:t>
            </a:fld>
            <a:endParaRPr lang="en-US"/>
          </a:p>
        </p:txBody>
      </p:sp>
      <p:pic>
        <p:nvPicPr>
          <p:cNvPr id="7" name="Obrázok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5815" y="2169475"/>
            <a:ext cx="11493600" cy="1832073"/>
          </a:xfrm>
          <a:prstGeom prst="rect">
            <a:avLst/>
          </a:prstGeom>
        </p:spPr>
      </p:pic>
      <p:sp>
        <p:nvSpPr>
          <p:cNvPr id="8" name="BlokTextu 7"/>
          <p:cNvSpPr txBox="1"/>
          <p:nvPr/>
        </p:nvSpPr>
        <p:spPr>
          <a:xfrm>
            <a:off x="235815" y="4153945"/>
            <a:ext cx="2509706"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Define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Cinema Arrangement</a:t>
            </a:r>
          </a:p>
        </p:txBody>
      </p:sp>
      <p:sp>
        <p:nvSpPr>
          <p:cNvPr id="9" name="BlokTextu 8"/>
          <p:cNvSpPr txBox="1"/>
          <p:nvPr/>
        </p:nvSpPr>
        <p:spPr>
          <a:xfrm>
            <a:off x="5689699" y="4153947"/>
            <a:ext cx="309553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Generate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Screen Shape and Surface</a:t>
            </a:r>
          </a:p>
        </p:txBody>
      </p:sp>
      <p:sp>
        <p:nvSpPr>
          <p:cNvPr id="10" name="BlokTextu 9"/>
          <p:cNvSpPr txBox="1"/>
          <p:nvPr/>
        </p:nvSpPr>
        <p:spPr>
          <a:xfrm>
            <a:off x="2965034" y="4153948"/>
            <a:ext cx="198586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Compute Microgeometries</a:t>
            </a:r>
          </a:p>
        </p:txBody>
      </p:sp>
      <p:sp>
        <p:nvSpPr>
          <p:cNvPr id="11" name="BlokTextu 10"/>
          <p:cNvSpPr txBox="1"/>
          <p:nvPr/>
        </p:nvSpPr>
        <p:spPr>
          <a:xfrm>
            <a:off x="8954415" y="4153946"/>
            <a:ext cx="309553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Manufacture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sp>
        <p:nvSpPr>
          <p:cNvPr id="12" name="Obdĺžnik 11"/>
          <p:cNvSpPr/>
          <p:nvPr/>
        </p:nvSpPr>
        <p:spPr>
          <a:xfrm>
            <a:off x="4950902" y="1929468"/>
            <a:ext cx="6995021" cy="3070371"/>
          </a:xfrm>
          <a:prstGeom prst="rect">
            <a:avLst/>
          </a:prstGeom>
          <a:solidFill>
            <a:srgbClr val="FFFFFF">
              <a:alpha val="60000"/>
            </a:srgb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68602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Screen Generation Pipeline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38</a:t>
            </a:fld>
            <a:endParaRPr lang="en-US"/>
          </a:p>
        </p:txBody>
      </p:sp>
      <p:pic>
        <p:nvPicPr>
          <p:cNvPr id="7" name="Obrázok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5815" y="2169475"/>
            <a:ext cx="11493600" cy="1832073"/>
          </a:xfrm>
          <a:prstGeom prst="rect">
            <a:avLst/>
          </a:prstGeom>
        </p:spPr>
      </p:pic>
      <p:sp>
        <p:nvSpPr>
          <p:cNvPr id="8" name="BlokTextu 7"/>
          <p:cNvSpPr txBox="1"/>
          <p:nvPr/>
        </p:nvSpPr>
        <p:spPr>
          <a:xfrm>
            <a:off x="235815" y="4153945"/>
            <a:ext cx="2509706"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Define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Cinema Arrangement</a:t>
            </a:r>
          </a:p>
        </p:txBody>
      </p:sp>
      <p:sp>
        <p:nvSpPr>
          <p:cNvPr id="9" name="BlokTextu 8"/>
          <p:cNvSpPr txBox="1"/>
          <p:nvPr/>
        </p:nvSpPr>
        <p:spPr>
          <a:xfrm>
            <a:off x="5689699" y="4153947"/>
            <a:ext cx="309553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Generate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Screen Shape and Surface</a:t>
            </a:r>
          </a:p>
        </p:txBody>
      </p:sp>
      <p:sp>
        <p:nvSpPr>
          <p:cNvPr id="10" name="BlokTextu 9"/>
          <p:cNvSpPr txBox="1"/>
          <p:nvPr/>
        </p:nvSpPr>
        <p:spPr>
          <a:xfrm>
            <a:off x="2965034" y="4153948"/>
            <a:ext cx="198586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Compute Microgeometries</a:t>
            </a:r>
          </a:p>
        </p:txBody>
      </p:sp>
      <p:sp>
        <p:nvSpPr>
          <p:cNvPr id="11" name="BlokTextu 10"/>
          <p:cNvSpPr txBox="1"/>
          <p:nvPr/>
        </p:nvSpPr>
        <p:spPr>
          <a:xfrm>
            <a:off x="8954415" y="4153946"/>
            <a:ext cx="309553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Manufacture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sp>
        <p:nvSpPr>
          <p:cNvPr id="12" name="Obdĺžnik 11"/>
          <p:cNvSpPr/>
          <p:nvPr/>
        </p:nvSpPr>
        <p:spPr>
          <a:xfrm>
            <a:off x="9160778" y="1929468"/>
            <a:ext cx="2785145" cy="3070371"/>
          </a:xfrm>
          <a:prstGeom prst="rect">
            <a:avLst/>
          </a:prstGeom>
          <a:solidFill>
            <a:srgbClr val="FFFFFF">
              <a:alpha val="60000"/>
            </a:srgb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5509727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Screen Discretization</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39</a:t>
            </a:fld>
            <a:endParaRPr lang="en-US"/>
          </a:p>
        </p:txBody>
      </p:sp>
      <p:pic>
        <p:nvPicPr>
          <p:cNvPr id="6" name="Zástupný objekt pre obsah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904874"/>
            <a:ext cx="12192000" cy="5551487"/>
          </a:xfrm>
        </p:spPr>
      </p:pic>
      <p:pic>
        <p:nvPicPr>
          <p:cNvPr id="7" name="Obrázok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44983" y="2880359"/>
            <a:ext cx="3962399" cy="2048692"/>
          </a:xfrm>
          <a:prstGeom prst="rect">
            <a:avLst/>
          </a:prstGeom>
        </p:spPr>
      </p:pic>
      <p:pic>
        <p:nvPicPr>
          <p:cNvPr id="8" name="Obrázok 7">
            <a:extLst>
              <a:ext uri="{FF2B5EF4-FFF2-40B4-BE49-F238E27FC236}">
                <a16:creationId xmlns:a16="http://schemas.microsoft.com/office/drawing/2014/main" id="{4FE17EC3-6483-49D1-A4FC-98483BC620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67638" y="1216028"/>
            <a:ext cx="4284727" cy="3088028"/>
          </a:xfrm>
          <a:prstGeom prst="rect">
            <a:avLst/>
          </a:prstGeom>
        </p:spPr>
      </p:pic>
      <p:sp>
        <p:nvSpPr>
          <p:cNvPr id="3" name="Oval 2">
            <a:extLst>
              <a:ext uri="{FF2B5EF4-FFF2-40B4-BE49-F238E27FC236}">
                <a16:creationId xmlns:a16="http://schemas.microsoft.com/office/drawing/2014/main" id="{D6721F3C-A4FC-416E-9584-81600400D3FC}"/>
              </a:ext>
            </a:extLst>
          </p:cNvPr>
          <p:cNvSpPr/>
          <p:nvPr/>
        </p:nvSpPr>
        <p:spPr>
          <a:xfrm>
            <a:off x="9180611" y="2621838"/>
            <a:ext cx="1058779" cy="1058779"/>
          </a:xfrm>
          <a:prstGeom prst="ellipse">
            <a:avLst/>
          </a:prstGeom>
          <a:noFill/>
          <a:ln w="3810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4980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Surface Alignment</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40</a:t>
            </a:fld>
            <a:endParaRPr lang="en-US"/>
          </a:p>
        </p:txBody>
      </p:sp>
      <p:sp>
        <p:nvSpPr>
          <p:cNvPr id="10" name="Zástupný objekt pre obsah 9"/>
          <p:cNvSpPr>
            <a:spLocks noGrp="1"/>
          </p:cNvSpPr>
          <p:nvPr>
            <p:ph idx="1"/>
          </p:nvPr>
        </p:nvSpPr>
        <p:spPr>
          <a:xfrm>
            <a:off x="6319158" y="1219200"/>
            <a:ext cx="5034642" cy="4957763"/>
          </a:xfrm>
        </p:spPr>
        <p:txBody>
          <a:bodyPr/>
          <a:lstStyle/>
          <a:p>
            <a:r>
              <a:rPr lang="en-US" dirty="0"/>
              <a:t>Geometries follow audience</a:t>
            </a:r>
          </a:p>
          <a:p>
            <a:endParaRPr lang="en-US" dirty="0"/>
          </a:p>
        </p:txBody>
      </p:sp>
      <p:pic>
        <p:nvPicPr>
          <p:cNvPr id="9" name="Obrázok 8"/>
          <p:cNvPicPr>
            <a:picLocks noChangeAspect="1"/>
          </p:cNvPicPr>
          <p:nvPr/>
        </p:nvPicPr>
        <p:blipFill rotWithShape="1">
          <a:blip r:embed="rId3" cstate="print">
            <a:extLst>
              <a:ext uri="{28A0092B-C50C-407E-A947-70E740481C1C}">
                <a14:useLocalDpi xmlns:a14="http://schemas.microsoft.com/office/drawing/2010/main" val="0"/>
              </a:ext>
            </a:extLst>
          </a:blip>
          <a:srcRect l="5608" r="8411"/>
          <a:stretch/>
        </p:blipFill>
        <p:spPr>
          <a:xfrm>
            <a:off x="416378" y="1791039"/>
            <a:ext cx="5523771" cy="3613717"/>
          </a:xfrm>
          <a:prstGeom prst="rect">
            <a:avLst/>
          </a:prstGeom>
        </p:spPr>
      </p:pic>
      <p:pic>
        <p:nvPicPr>
          <p:cNvPr id="15" name="Obrázok 1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23130" y="4770496"/>
            <a:ext cx="274320" cy="471268"/>
          </a:xfrm>
          <a:prstGeom prst="rect">
            <a:avLst/>
          </a:prstGeom>
        </p:spPr>
      </p:pic>
      <p:cxnSp>
        <p:nvCxnSpPr>
          <p:cNvPr id="6" name="Rovná spojnica 5"/>
          <p:cNvCxnSpPr/>
          <p:nvPr/>
        </p:nvCxnSpPr>
        <p:spPr>
          <a:xfrm>
            <a:off x="9277350" y="4237265"/>
            <a:ext cx="0" cy="473528"/>
          </a:xfrm>
          <a:prstGeom prst="line">
            <a:avLst/>
          </a:prstGeom>
          <a:ln w="12700"/>
        </p:spPr>
        <p:style>
          <a:lnRef idx="1">
            <a:schemeClr val="dk1"/>
          </a:lnRef>
          <a:fillRef idx="0">
            <a:schemeClr val="dk1"/>
          </a:fillRef>
          <a:effectRef idx="0">
            <a:schemeClr val="dk1"/>
          </a:effectRef>
          <a:fontRef idx="minor">
            <a:schemeClr val="tx1"/>
          </a:fontRef>
        </p:style>
      </p:cxnSp>
      <p:cxnSp>
        <p:nvCxnSpPr>
          <p:cNvPr id="16" name="Rovná spojnica 15"/>
          <p:cNvCxnSpPr/>
          <p:nvPr/>
        </p:nvCxnSpPr>
        <p:spPr>
          <a:xfrm>
            <a:off x="9277350" y="4710793"/>
            <a:ext cx="0" cy="473528"/>
          </a:xfrm>
          <a:prstGeom prst="line">
            <a:avLst/>
          </a:prstGeom>
          <a:ln w="12700"/>
        </p:spPr>
        <p:style>
          <a:lnRef idx="1">
            <a:schemeClr val="dk1"/>
          </a:lnRef>
          <a:fillRef idx="0">
            <a:schemeClr val="dk1"/>
          </a:fillRef>
          <a:effectRef idx="0">
            <a:schemeClr val="dk1"/>
          </a:effectRef>
          <a:fontRef idx="minor">
            <a:schemeClr val="tx1"/>
          </a:fontRef>
        </p:style>
      </p:cxnSp>
      <p:cxnSp>
        <p:nvCxnSpPr>
          <p:cNvPr id="17" name="Rovná spojnica 16"/>
          <p:cNvCxnSpPr/>
          <p:nvPr/>
        </p:nvCxnSpPr>
        <p:spPr>
          <a:xfrm>
            <a:off x="9277350" y="5184321"/>
            <a:ext cx="0" cy="473528"/>
          </a:xfrm>
          <a:prstGeom prst="line">
            <a:avLst/>
          </a:prstGeom>
          <a:ln w="12700"/>
        </p:spPr>
        <p:style>
          <a:lnRef idx="1">
            <a:schemeClr val="dk1"/>
          </a:lnRef>
          <a:fillRef idx="0">
            <a:schemeClr val="dk1"/>
          </a:fillRef>
          <a:effectRef idx="0">
            <a:schemeClr val="dk1"/>
          </a:effectRef>
          <a:fontRef idx="minor">
            <a:schemeClr val="tx1"/>
          </a:fontRef>
        </p:style>
      </p:cxnSp>
      <p:sp>
        <p:nvSpPr>
          <p:cNvPr id="7" name="BlokTextu 6"/>
          <p:cNvSpPr txBox="1"/>
          <p:nvPr/>
        </p:nvSpPr>
        <p:spPr>
          <a:xfrm rot="16200000">
            <a:off x="9134615" y="4783634"/>
            <a:ext cx="735714" cy="307777"/>
          </a:xfrm>
          <a:prstGeom prst="rect">
            <a:avLst/>
          </a:prstGeom>
          <a:noFill/>
        </p:spPr>
        <p:txBody>
          <a:bodyPr wrap="none" rtlCol="0">
            <a:spAutoFit/>
          </a:bodyPr>
          <a:lstStyle/>
          <a:p>
            <a:r>
              <a:rPr lang="en-US" sz="1400"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pic>
        <p:nvPicPr>
          <p:cNvPr id="18" name="Obrázok 17"/>
          <p:cNvPicPr>
            <a:picLocks noChangeAspect="1"/>
          </p:cNvPicPr>
          <p:nvPr/>
        </p:nvPicPr>
        <p:blipFill>
          <a:blip r:embed="rId5"/>
          <a:stretch>
            <a:fillRect/>
          </a:stretch>
        </p:blipFill>
        <p:spPr>
          <a:xfrm>
            <a:off x="6505997" y="4279278"/>
            <a:ext cx="944753" cy="423862"/>
          </a:xfrm>
          <a:prstGeom prst="rect">
            <a:avLst/>
          </a:prstGeom>
        </p:spPr>
      </p:pic>
      <p:cxnSp>
        <p:nvCxnSpPr>
          <p:cNvPr id="19" name="Rovná spojovacia šípka 18"/>
          <p:cNvCxnSpPr/>
          <p:nvPr/>
        </p:nvCxnSpPr>
        <p:spPr>
          <a:xfrm>
            <a:off x="7135586" y="4425043"/>
            <a:ext cx="2141764" cy="65314"/>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1" name="Rovná spojovacia šípka 20"/>
          <p:cNvCxnSpPr/>
          <p:nvPr/>
        </p:nvCxnSpPr>
        <p:spPr>
          <a:xfrm flipH="1">
            <a:off x="7897450" y="4490357"/>
            <a:ext cx="1335450" cy="361043"/>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5" name="Rovná spojovacia šípka 24"/>
          <p:cNvCxnSpPr/>
          <p:nvPr/>
        </p:nvCxnSpPr>
        <p:spPr>
          <a:xfrm>
            <a:off x="7135586" y="4425043"/>
            <a:ext cx="2141764" cy="496207"/>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8" name="Rovná spojovacia šípka 27"/>
          <p:cNvCxnSpPr/>
          <p:nvPr/>
        </p:nvCxnSpPr>
        <p:spPr>
          <a:xfrm flipH="1" flipV="1">
            <a:off x="7897450" y="4851400"/>
            <a:ext cx="1335450" cy="69850"/>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1" name="Rovná spojovacia šípka 30"/>
          <p:cNvCxnSpPr/>
          <p:nvPr/>
        </p:nvCxnSpPr>
        <p:spPr>
          <a:xfrm>
            <a:off x="7135586" y="4425043"/>
            <a:ext cx="2141764" cy="1029607"/>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34" name="Rovná spojovacia šípka 33"/>
          <p:cNvCxnSpPr/>
          <p:nvPr/>
        </p:nvCxnSpPr>
        <p:spPr>
          <a:xfrm flipH="1" flipV="1">
            <a:off x="7897450" y="4851400"/>
            <a:ext cx="1379900" cy="603250"/>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1750193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1000"/>
                                        <p:tgtEl>
                                          <p:spTgt spid="19"/>
                                        </p:tgtEl>
                                      </p:cBhvr>
                                    </p:animEffect>
                                  </p:childTnLst>
                                </p:cTn>
                              </p:par>
                            </p:childTnLst>
                          </p:cTn>
                        </p:par>
                        <p:par>
                          <p:cTn id="8" fill="hold">
                            <p:stCondLst>
                              <p:cond delay="1000"/>
                            </p:stCondLst>
                            <p:childTnLst>
                              <p:par>
                                <p:cTn id="9" presetID="10" presetClass="exit" presetSubtype="0" fill="hold" nodeType="afterEffect">
                                  <p:stCondLst>
                                    <p:cond delay="0"/>
                                  </p:stCondLst>
                                  <p:childTnLst>
                                    <p:animEffect transition="out" filter="fade">
                                      <p:cBhvr>
                                        <p:cTn id="10" dur="500"/>
                                        <p:tgtEl>
                                          <p:spTgt spid="19"/>
                                        </p:tgtEl>
                                      </p:cBhvr>
                                    </p:animEffect>
                                    <p:set>
                                      <p:cBhvr>
                                        <p:cTn id="11" dur="1" fill="hold">
                                          <p:stCondLst>
                                            <p:cond delay="499"/>
                                          </p:stCondLst>
                                        </p:cTn>
                                        <p:tgtEl>
                                          <p:spTgt spid="19"/>
                                        </p:tgtEl>
                                        <p:attrNameLst>
                                          <p:attrName>style.visibility</p:attrName>
                                        </p:attrNameLst>
                                      </p:cBhvr>
                                      <p:to>
                                        <p:strVal val="hidden"/>
                                      </p:to>
                                    </p:set>
                                  </p:childTnLst>
                                </p:cTn>
                              </p:par>
                              <p:par>
                                <p:cTn id="12" presetID="22" presetClass="entr" presetSubtype="2" fill="hold" nodeType="withEffect">
                                  <p:stCondLst>
                                    <p:cond delay="0"/>
                                  </p:stCondLst>
                                  <p:childTnLst>
                                    <p:set>
                                      <p:cBhvr>
                                        <p:cTn id="13" dur="1" fill="hold">
                                          <p:stCondLst>
                                            <p:cond delay="0"/>
                                          </p:stCondLst>
                                        </p:cTn>
                                        <p:tgtEl>
                                          <p:spTgt spid="21"/>
                                        </p:tgtEl>
                                        <p:attrNameLst>
                                          <p:attrName>style.visibility</p:attrName>
                                        </p:attrNameLst>
                                      </p:cBhvr>
                                      <p:to>
                                        <p:strVal val="visible"/>
                                      </p:to>
                                    </p:set>
                                    <p:animEffect transition="in" filter="wipe(right)">
                                      <p:cBhvr>
                                        <p:cTn id="14" dur="1000"/>
                                        <p:tgtEl>
                                          <p:spTgt spid="21"/>
                                        </p:tgtEl>
                                      </p:cBhvr>
                                    </p:animEffect>
                                  </p:childTnLst>
                                </p:cTn>
                              </p:par>
                            </p:childTnLst>
                          </p:cTn>
                        </p:par>
                        <p:par>
                          <p:cTn id="15" fill="hold">
                            <p:stCondLst>
                              <p:cond delay="2000"/>
                            </p:stCondLst>
                            <p:childTnLst>
                              <p:par>
                                <p:cTn id="16" presetID="10" presetClass="exit" presetSubtype="0" fill="hold" nodeType="afterEffect">
                                  <p:stCondLst>
                                    <p:cond delay="0"/>
                                  </p:stCondLst>
                                  <p:childTnLst>
                                    <p:animEffect transition="out" filter="fade">
                                      <p:cBhvr>
                                        <p:cTn id="17" dur="500"/>
                                        <p:tgtEl>
                                          <p:spTgt spid="21"/>
                                        </p:tgtEl>
                                      </p:cBhvr>
                                    </p:animEffect>
                                    <p:set>
                                      <p:cBhvr>
                                        <p:cTn id="18" dur="1" fill="hold">
                                          <p:stCondLst>
                                            <p:cond delay="499"/>
                                          </p:stCondLst>
                                        </p:cTn>
                                        <p:tgtEl>
                                          <p:spTgt spid="21"/>
                                        </p:tgtEl>
                                        <p:attrNameLst>
                                          <p:attrName>style.visibility</p:attrName>
                                        </p:attrNameLst>
                                      </p:cBhvr>
                                      <p:to>
                                        <p:strVal val="hidden"/>
                                      </p:to>
                                    </p:set>
                                  </p:childTnLst>
                                </p:cTn>
                              </p:par>
                              <p:par>
                                <p:cTn id="19" presetID="22" presetClass="entr" presetSubtype="8" fill="hold" nodeType="withEffect">
                                  <p:stCondLst>
                                    <p:cond delay="0"/>
                                  </p:stCondLst>
                                  <p:childTnLst>
                                    <p:set>
                                      <p:cBhvr>
                                        <p:cTn id="20" dur="1" fill="hold">
                                          <p:stCondLst>
                                            <p:cond delay="0"/>
                                          </p:stCondLst>
                                        </p:cTn>
                                        <p:tgtEl>
                                          <p:spTgt spid="25"/>
                                        </p:tgtEl>
                                        <p:attrNameLst>
                                          <p:attrName>style.visibility</p:attrName>
                                        </p:attrNameLst>
                                      </p:cBhvr>
                                      <p:to>
                                        <p:strVal val="visible"/>
                                      </p:to>
                                    </p:set>
                                    <p:animEffect transition="in" filter="wipe(left)">
                                      <p:cBhvr>
                                        <p:cTn id="21" dur="1000"/>
                                        <p:tgtEl>
                                          <p:spTgt spid="25"/>
                                        </p:tgtEl>
                                      </p:cBhvr>
                                    </p:animEffect>
                                  </p:childTnLst>
                                </p:cTn>
                              </p:par>
                            </p:childTnLst>
                          </p:cTn>
                        </p:par>
                        <p:par>
                          <p:cTn id="22" fill="hold">
                            <p:stCondLst>
                              <p:cond delay="3000"/>
                            </p:stCondLst>
                            <p:childTnLst>
                              <p:par>
                                <p:cTn id="23" presetID="10" presetClass="exit" presetSubtype="0" fill="hold" nodeType="afterEffect">
                                  <p:stCondLst>
                                    <p:cond delay="0"/>
                                  </p:stCondLst>
                                  <p:childTnLst>
                                    <p:animEffect transition="out" filter="fade">
                                      <p:cBhvr>
                                        <p:cTn id="24" dur="500"/>
                                        <p:tgtEl>
                                          <p:spTgt spid="25"/>
                                        </p:tgtEl>
                                      </p:cBhvr>
                                    </p:animEffect>
                                    <p:set>
                                      <p:cBhvr>
                                        <p:cTn id="25" dur="1" fill="hold">
                                          <p:stCondLst>
                                            <p:cond delay="499"/>
                                          </p:stCondLst>
                                        </p:cTn>
                                        <p:tgtEl>
                                          <p:spTgt spid="25"/>
                                        </p:tgtEl>
                                        <p:attrNameLst>
                                          <p:attrName>style.visibility</p:attrName>
                                        </p:attrNameLst>
                                      </p:cBhvr>
                                      <p:to>
                                        <p:strVal val="hidden"/>
                                      </p:to>
                                    </p:set>
                                  </p:childTnLst>
                                </p:cTn>
                              </p:par>
                              <p:par>
                                <p:cTn id="26" presetID="22" presetClass="entr" presetSubtype="2" fill="hold" nodeType="withEffect">
                                  <p:stCondLst>
                                    <p:cond delay="0"/>
                                  </p:stCondLst>
                                  <p:childTnLst>
                                    <p:set>
                                      <p:cBhvr>
                                        <p:cTn id="27" dur="1" fill="hold">
                                          <p:stCondLst>
                                            <p:cond delay="0"/>
                                          </p:stCondLst>
                                        </p:cTn>
                                        <p:tgtEl>
                                          <p:spTgt spid="28"/>
                                        </p:tgtEl>
                                        <p:attrNameLst>
                                          <p:attrName>style.visibility</p:attrName>
                                        </p:attrNameLst>
                                      </p:cBhvr>
                                      <p:to>
                                        <p:strVal val="visible"/>
                                      </p:to>
                                    </p:set>
                                    <p:animEffect transition="in" filter="wipe(right)">
                                      <p:cBhvr>
                                        <p:cTn id="28" dur="1000"/>
                                        <p:tgtEl>
                                          <p:spTgt spid="28"/>
                                        </p:tgtEl>
                                      </p:cBhvr>
                                    </p:animEffect>
                                  </p:childTnLst>
                                </p:cTn>
                              </p:par>
                            </p:childTnLst>
                          </p:cTn>
                        </p:par>
                        <p:par>
                          <p:cTn id="29" fill="hold">
                            <p:stCondLst>
                              <p:cond delay="4000"/>
                            </p:stCondLst>
                            <p:childTnLst>
                              <p:par>
                                <p:cTn id="30" presetID="10" presetClass="exit" presetSubtype="0" fill="hold" nodeType="afterEffect">
                                  <p:stCondLst>
                                    <p:cond delay="0"/>
                                  </p:stCondLst>
                                  <p:childTnLst>
                                    <p:animEffect transition="out" filter="fade">
                                      <p:cBhvr>
                                        <p:cTn id="31" dur="500"/>
                                        <p:tgtEl>
                                          <p:spTgt spid="28"/>
                                        </p:tgtEl>
                                      </p:cBhvr>
                                    </p:animEffect>
                                    <p:set>
                                      <p:cBhvr>
                                        <p:cTn id="32" dur="1" fill="hold">
                                          <p:stCondLst>
                                            <p:cond delay="499"/>
                                          </p:stCondLst>
                                        </p:cTn>
                                        <p:tgtEl>
                                          <p:spTgt spid="28"/>
                                        </p:tgtEl>
                                        <p:attrNameLst>
                                          <p:attrName>style.visibility</p:attrName>
                                        </p:attrNameLst>
                                      </p:cBhvr>
                                      <p:to>
                                        <p:strVal val="hidden"/>
                                      </p:to>
                                    </p:set>
                                  </p:childTnLst>
                                </p:cTn>
                              </p:par>
                              <p:par>
                                <p:cTn id="33" presetID="22" presetClass="entr" presetSubtype="8" fill="hold" nodeType="withEffect">
                                  <p:stCondLst>
                                    <p:cond delay="0"/>
                                  </p:stCondLst>
                                  <p:childTnLst>
                                    <p:set>
                                      <p:cBhvr>
                                        <p:cTn id="34" dur="1" fill="hold">
                                          <p:stCondLst>
                                            <p:cond delay="0"/>
                                          </p:stCondLst>
                                        </p:cTn>
                                        <p:tgtEl>
                                          <p:spTgt spid="31"/>
                                        </p:tgtEl>
                                        <p:attrNameLst>
                                          <p:attrName>style.visibility</p:attrName>
                                        </p:attrNameLst>
                                      </p:cBhvr>
                                      <p:to>
                                        <p:strVal val="visible"/>
                                      </p:to>
                                    </p:set>
                                    <p:animEffect transition="in" filter="wipe(left)">
                                      <p:cBhvr>
                                        <p:cTn id="35" dur="1000"/>
                                        <p:tgtEl>
                                          <p:spTgt spid="31"/>
                                        </p:tgtEl>
                                      </p:cBhvr>
                                    </p:animEffect>
                                  </p:childTnLst>
                                </p:cTn>
                              </p:par>
                            </p:childTnLst>
                          </p:cTn>
                        </p:par>
                        <p:par>
                          <p:cTn id="36" fill="hold">
                            <p:stCondLst>
                              <p:cond delay="5000"/>
                            </p:stCondLst>
                            <p:childTnLst>
                              <p:par>
                                <p:cTn id="37" presetID="10" presetClass="exit" presetSubtype="0" fill="hold" nodeType="afterEffect">
                                  <p:stCondLst>
                                    <p:cond delay="0"/>
                                  </p:stCondLst>
                                  <p:childTnLst>
                                    <p:animEffect transition="out" filter="fade">
                                      <p:cBhvr>
                                        <p:cTn id="38" dur="500"/>
                                        <p:tgtEl>
                                          <p:spTgt spid="31"/>
                                        </p:tgtEl>
                                      </p:cBhvr>
                                    </p:animEffect>
                                    <p:set>
                                      <p:cBhvr>
                                        <p:cTn id="39" dur="1" fill="hold">
                                          <p:stCondLst>
                                            <p:cond delay="499"/>
                                          </p:stCondLst>
                                        </p:cTn>
                                        <p:tgtEl>
                                          <p:spTgt spid="31"/>
                                        </p:tgtEl>
                                        <p:attrNameLst>
                                          <p:attrName>style.visibility</p:attrName>
                                        </p:attrNameLst>
                                      </p:cBhvr>
                                      <p:to>
                                        <p:strVal val="hidden"/>
                                      </p:to>
                                    </p:set>
                                  </p:childTnLst>
                                </p:cTn>
                              </p:par>
                              <p:par>
                                <p:cTn id="40" presetID="22" presetClass="entr" presetSubtype="2" fill="hold" nodeType="withEffect">
                                  <p:stCondLst>
                                    <p:cond delay="0"/>
                                  </p:stCondLst>
                                  <p:childTnLst>
                                    <p:set>
                                      <p:cBhvr>
                                        <p:cTn id="41" dur="1" fill="hold">
                                          <p:stCondLst>
                                            <p:cond delay="0"/>
                                          </p:stCondLst>
                                        </p:cTn>
                                        <p:tgtEl>
                                          <p:spTgt spid="34"/>
                                        </p:tgtEl>
                                        <p:attrNameLst>
                                          <p:attrName>style.visibility</p:attrName>
                                        </p:attrNameLst>
                                      </p:cBhvr>
                                      <p:to>
                                        <p:strVal val="visible"/>
                                      </p:to>
                                    </p:set>
                                    <p:animEffect transition="in" filter="wipe(right)">
                                      <p:cBhvr>
                                        <p:cTn id="42" dur="1000"/>
                                        <p:tgtEl>
                                          <p:spTgt spid="34"/>
                                        </p:tgtEl>
                                      </p:cBhvr>
                                    </p:animEffect>
                                  </p:childTnLst>
                                </p:cTn>
                              </p:par>
                            </p:childTnLst>
                          </p:cTn>
                        </p:par>
                        <p:par>
                          <p:cTn id="43" fill="hold">
                            <p:stCondLst>
                              <p:cond delay="6000"/>
                            </p:stCondLst>
                            <p:childTnLst>
                              <p:par>
                                <p:cTn id="44" presetID="10" presetClass="exit" presetSubtype="0" fill="hold" nodeType="afterEffect">
                                  <p:stCondLst>
                                    <p:cond delay="0"/>
                                  </p:stCondLst>
                                  <p:childTnLst>
                                    <p:animEffect transition="out" filter="fade">
                                      <p:cBhvr>
                                        <p:cTn id="45" dur="500"/>
                                        <p:tgtEl>
                                          <p:spTgt spid="34"/>
                                        </p:tgtEl>
                                      </p:cBhvr>
                                    </p:animEffect>
                                    <p:set>
                                      <p:cBhvr>
                                        <p:cTn id="46" dur="1" fill="hold">
                                          <p:stCondLst>
                                            <p:cond delay="499"/>
                                          </p:stCondLst>
                                        </p:cTn>
                                        <p:tgtEl>
                                          <p:spTgt spid="3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Surface Alignment</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41</a:t>
            </a:fld>
            <a:endParaRPr lang="en-US"/>
          </a:p>
        </p:txBody>
      </p:sp>
      <p:pic>
        <p:nvPicPr>
          <p:cNvPr id="9" name="Obrázok 8"/>
          <p:cNvPicPr>
            <a:picLocks noChangeAspect="1"/>
          </p:cNvPicPr>
          <p:nvPr/>
        </p:nvPicPr>
        <p:blipFill rotWithShape="1">
          <a:blip r:embed="rId3" cstate="print">
            <a:extLst>
              <a:ext uri="{28A0092B-C50C-407E-A947-70E740481C1C}">
                <a14:useLocalDpi xmlns:a14="http://schemas.microsoft.com/office/drawing/2010/main" val="0"/>
              </a:ext>
            </a:extLst>
          </a:blip>
          <a:srcRect l="5608" r="8411"/>
          <a:stretch/>
        </p:blipFill>
        <p:spPr>
          <a:xfrm>
            <a:off x="416378" y="1791039"/>
            <a:ext cx="5523771" cy="3613717"/>
          </a:xfrm>
          <a:prstGeom prst="rect">
            <a:avLst/>
          </a:prstGeom>
        </p:spPr>
      </p:pic>
      <p:sp>
        <p:nvSpPr>
          <p:cNvPr id="8" name="Zástupný objekt pre obsah 9"/>
          <p:cNvSpPr>
            <a:spLocks noGrp="1"/>
          </p:cNvSpPr>
          <p:nvPr>
            <p:ph idx="1"/>
          </p:nvPr>
        </p:nvSpPr>
        <p:spPr>
          <a:xfrm>
            <a:off x="6319158" y="1219200"/>
            <a:ext cx="5034642" cy="4957763"/>
          </a:xfrm>
        </p:spPr>
        <p:txBody>
          <a:bodyPr/>
          <a:lstStyle/>
          <a:p>
            <a:r>
              <a:rPr lang="en-US" dirty="0"/>
              <a:t>Geometries follow audience</a:t>
            </a:r>
          </a:p>
          <a:p>
            <a:r>
              <a:rPr lang="en-US" dirty="0"/>
              <a:t>Height adjustment required</a:t>
            </a:r>
          </a:p>
        </p:txBody>
      </p:sp>
      <p:pic>
        <p:nvPicPr>
          <p:cNvPr id="12" name="Obrázok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23130" y="4770496"/>
            <a:ext cx="274320" cy="471268"/>
          </a:xfrm>
          <a:prstGeom prst="rect">
            <a:avLst/>
          </a:prstGeom>
        </p:spPr>
      </p:pic>
      <p:cxnSp>
        <p:nvCxnSpPr>
          <p:cNvPr id="13" name="Rovná spojnica 12"/>
          <p:cNvCxnSpPr/>
          <p:nvPr/>
        </p:nvCxnSpPr>
        <p:spPr>
          <a:xfrm>
            <a:off x="9232586" y="4271963"/>
            <a:ext cx="209550" cy="438830"/>
          </a:xfrm>
          <a:prstGeom prst="line">
            <a:avLst/>
          </a:prstGeom>
          <a:ln w="12700"/>
        </p:spPr>
        <p:style>
          <a:lnRef idx="1">
            <a:schemeClr val="dk1"/>
          </a:lnRef>
          <a:fillRef idx="0">
            <a:schemeClr val="dk1"/>
          </a:fillRef>
          <a:effectRef idx="0">
            <a:schemeClr val="dk1"/>
          </a:effectRef>
          <a:fontRef idx="minor">
            <a:schemeClr val="tx1"/>
          </a:fontRef>
        </p:style>
      </p:cxnSp>
      <p:cxnSp>
        <p:nvCxnSpPr>
          <p:cNvPr id="14" name="Rovná spojnica 13"/>
          <p:cNvCxnSpPr/>
          <p:nvPr/>
        </p:nvCxnSpPr>
        <p:spPr>
          <a:xfrm>
            <a:off x="9277350" y="4710793"/>
            <a:ext cx="0" cy="473528"/>
          </a:xfrm>
          <a:prstGeom prst="line">
            <a:avLst/>
          </a:prstGeom>
          <a:ln w="12700"/>
        </p:spPr>
        <p:style>
          <a:lnRef idx="1">
            <a:schemeClr val="dk1"/>
          </a:lnRef>
          <a:fillRef idx="0">
            <a:schemeClr val="dk1"/>
          </a:fillRef>
          <a:effectRef idx="0">
            <a:schemeClr val="dk1"/>
          </a:effectRef>
          <a:fontRef idx="minor">
            <a:schemeClr val="tx1"/>
          </a:fontRef>
        </p:style>
      </p:cxnSp>
      <p:cxnSp>
        <p:nvCxnSpPr>
          <p:cNvPr id="15" name="Rovná spojnica 14"/>
          <p:cNvCxnSpPr/>
          <p:nvPr/>
        </p:nvCxnSpPr>
        <p:spPr>
          <a:xfrm flipH="1">
            <a:off x="9180200" y="5184321"/>
            <a:ext cx="319088" cy="392567"/>
          </a:xfrm>
          <a:prstGeom prst="line">
            <a:avLst/>
          </a:prstGeom>
          <a:ln w="12700"/>
        </p:spPr>
        <p:style>
          <a:lnRef idx="1">
            <a:schemeClr val="dk1"/>
          </a:lnRef>
          <a:fillRef idx="0">
            <a:schemeClr val="dk1"/>
          </a:fillRef>
          <a:effectRef idx="0">
            <a:schemeClr val="dk1"/>
          </a:effectRef>
          <a:fontRef idx="minor">
            <a:schemeClr val="tx1"/>
          </a:fontRef>
        </p:style>
      </p:cxnSp>
      <p:sp>
        <p:nvSpPr>
          <p:cNvPr id="20" name="BlokTextu 19"/>
          <p:cNvSpPr txBox="1"/>
          <p:nvPr/>
        </p:nvSpPr>
        <p:spPr>
          <a:xfrm rot="16200000">
            <a:off x="9329882" y="4783634"/>
            <a:ext cx="735714" cy="307777"/>
          </a:xfrm>
          <a:prstGeom prst="rect">
            <a:avLst/>
          </a:prstGeom>
          <a:noFill/>
        </p:spPr>
        <p:txBody>
          <a:bodyPr wrap="none" rtlCol="0">
            <a:spAutoFit/>
          </a:bodyPr>
          <a:lstStyle/>
          <a:p>
            <a:r>
              <a:rPr lang="en-US" sz="1400"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pic>
        <p:nvPicPr>
          <p:cNvPr id="21" name="Obrázok 20"/>
          <p:cNvPicPr>
            <a:picLocks noChangeAspect="1"/>
          </p:cNvPicPr>
          <p:nvPr/>
        </p:nvPicPr>
        <p:blipFill>
          <a:blip r:embed="rId5"/>
          <a:stretch>
            <a:fillRect/>
          </a:stretch>
        </p:blipFill>
        <p:spPr>
          <a:xfrm>
            <a:off x="6505997" y="4279278"/>
            <a:ext cx="944753" cy="423862"/>
          </a:xfrm>
          <a:prstGeom prst="rect">
            <a:avLst/>
          </a:prstGeom>
        </p:spPr>
      </p:pic>
      <p:cxnSp>
        <p:nvCxnSpPr>
          <p:cNvPr id="16" name="Rovná spojovacia šípka 18">
            <a:extLst>
              <a:ext uri="{FF2B5EF4-FFF2-40B4-BE49-F238E27FC236}">
                <a16:creationId xmlns:a16="http://schemas.microsoft.com/office/drawing/2014/main" id="{BD0D7ABC-759B-4520-8212-4049E6A53D7F}"/>
              </a:ext>
            </a:extLst>
          </p:cNvPr>
          <p:cNvCxnSpPr>
            <a:cxnSpLocks/>
          </p:cNvCxnSpPr>
          <p:nvPr/>
        </p:nvCxnSpPr>
        <p:spPr>
          <a:xfrm>
            <a:off x="7135586" y="4425043"/>
            <a:ext cx="2306550" cy="278097"/>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17" name="Rovná spojovacia šípka 20">
            <a:extLst>
              <a:ext uri="{FF2B5EF4-FFF2-40B4-BE49-F238E27FC236}">
                <a16:creationId xmlns:a16="http://schemas.microsoft.com/office/drawing/2014/main" id="{5BC148B8-6F15-4A03-8D6F-E22E2267499C}"/>
              </a:ext>
            </a:extLst>
          </p:cNvPr>
          <p:cNvCxnSpPr>
            <a:cxnSpLocks/>
          </p:cNvCxnSpPr>
          <p:nvPr/>
        </p:nvCxnSpPr>
        <p:spPr>
          <a:xfrm flipH="1">
            <a:off x="7897450" y="4703140"/>
            <a:ext cx="1490390" cy="148260"/>
          </a:xfrm>
          <a:prstGeom prst="straightConnector1">
            <a:avLst/>
          </a:prstGeom>
          <a:ln w="28575" cap="flat" cmpd="sng" algn="ctr">
            <a:solidFill>
              <a:srgbClr val="C00000"/>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18" name="Rovná spojovacia šípka 24">
            <a:extLst>
              <a:ext uri="{FF2B5EF4-FFF2-40B4-BE49-F238E27FC236}">
                <a16:creationId xmlns:a16="http://schemas.microsoft.com/office/drawing/2014/main" id="{99EC9D10-A3C5-4176-B9BD-83723F014F68}"/>
              </a:ext>
            </a:extLst>
          </p:cNvPr>
          <p:cNvCxnSpPr/>
          <p:nvPr/>
        </p:nvCxnSpPr>
        <p:spPr>
          <a:xfrm>
            <a:off x="7135586" y="4425043"/>
            <a:ext cx="2141764" cy="496207"/>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19" name="Rovná spojovacia šípka 27">
            <a:extLst>
              <a:ext uri="{FF2B5EF4-FFF2-40B4-BE49-F238E27FC236}">
                <a16:creationId xmlns:a16="http://schemas.microsoft.com/office/drawing/2014/main" id="{97D150D3-4345-4B53-B65C-4870BFBBFFD6}"/>
              </a:ext>
            </a:extLst>
          </p:cNvPr>
          <p:cNvCxnSpPr/>
          <p:nvPr/>
        </p:nvCxnSpPr>
        <p:spPr>
          <a:xfrm flipH="1" flipV="1">
            <a:off x="7897450" y="4851400"/>
            <a:ext cx="1335450" cy="69850"/>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2" name="Rovná spojovacia šípka 30">
            <a:extLst>
              <a:ext uri="{FF2B5EF4-FFF2-40B4-BE49-F238E27FC236}">
                <a16:creationId xmlns:a16="http://schemas.microsoft.com/office/drawing/2014/main" id="{C71503A0-E636-42EF-912D-54C0B3026269}"/>
              </a:ext>
            </a:extLst>
          </p:cNvPr>
          <p:cNvCxnSpPr>
            <a:cxnSpLocks/>
          </p:cNvCxnSpPr>
          <p:nvPr/>
        </p:nvCxnSpPr>
        <p:spPr>
          <a:xfrm>
            <a:off x="7135586" y="4425043"/>
            <a:ext cx="2313214" cy="759278"/>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3" name="Rovná spojovacia šípka 33">
            <a:extLst>
              <a:ext uri="{FF2B5EF4-FFF2-40B4-BE49-F238E27FC236}">
                <a16:creationId xmlns:a16="http://schemas.microsoft.com/office/drawing/2014/main" id="{C4E35645-6EDC-4EDC-A270-E28AB7C5AB1F}"/>
              </a:ext>
            </a:extLst>
          </p:cNvPr>
          <p:cNvCxnSpPr>
            <a:cxnSpLocks/>
          </p:cNvCxnSpPr>
          <p:nvPr/>
        </p:nvCxnSpPr>
        <p:spPr>
          <a:xfrm flipH="1">
            <a:off x="7941900" y="5129497"/>
            <a:ext cx="1335449" cy="195431"/>
          </a:xfrm>
          <a:prstGeom prst="straightConnector1">
            <a:avLst/>
          </a:prstGeom>
          <a:ln w="28575" cap="flat" cmpd="sng" algn="ctr">
            <a:solidFill>
              <a:srgbClr val="C00000"/>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8447582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1000"/>
                                        <p:tgtEl>
                                          <p:spTgt spid="16"/>
                                        </p:tgtEl>
                                      </p:cBhvr>
                                    </p:animEffect>
                                  </p:childTnLst>
                                </p:cTn>
                              </p:par>
                            </p:childTnLst>
                          </p:cTn>
                        </p:par>
                        <p:par>
                          <p:cTn id="8" fill="hold">
                            <p:stCondLst>
                              <p:cond delay="1000"/>
                            </p:stCondLst>
                            <p:childTnLst>
                              <p:par>
                                <p:cTn id="9" presetID="10" presetClass="exit" presetSubtype="0" fill="hold" nodeType="afterEffect">
                                  <p:stCondLst>
                                    <p:cond delay="0"/>
                                  </p:stCondLst>
                                  <p:childTnLst>
                                    <p:animEffect transition="out" filter="fade">
                                      <p:cBhvr>
                                        <p:cTn id="10" dur="500"/>
                                        <p:tgtEl>
                                          <p:spTgt spid="16"/>
                                        </p:tgtEl>
                                      </p:cBhvr>
                                    </p:animEffect>
                                    <p:set>
                                      <p:cBhvr>
                                        <p:cTn id="11" dur="1" fill="hold">
                                          <p:stCondLst>
                                            <p:cond delay="499"/>
                                          </p:stCondLst>
                                        </p:cTn>
                                        <p:tgtEl>
                                          <p:spTgt spid="16"/>
                                        </p:tgtEl>
                                        <p:attrNameLst>
                                          <p:attrName>style.visibility</p:attrName>
                                        </p:attrNameLst>
                                      </p:cBhvr>
                                      <p:to>
                                        <p:strVal val="hidden"/>
                                      </p:to>
                                    </p:set>
                                  </p:childTnLst>
                                </p:cTn>
                              </p:par>
                              <p:par>
                                <p:cTn id="12" presetID="22" presetClass="entr" presetSubtype="2" fill="hold" nodeType="with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wipe(right)">
                                      <p:cBhvr>
                                        <p:cTn id="14" dur="1000"/>
                                        <p:tgtEl>
                                          <p:spTgt spid="17"/>
                                        </p:tgtEl>
                                      </p:cBhvr>
                                    </p:animEffect>
                                  </p:childTnLst>
                                </p:cTn>
                              </p:par>
                            </p:childTnLst>
                          </p:cTn>
                        </p:par>
                        <p:par>
                          <p:cTn id="15" fill="hold">
                            <p:stCondLst>
                              <p:cond delay="2000"/>
                            </p:stCondLst>
                            <p:childTnLst>
                              <p:par>
                                <p:cTn id="16" presetID="10" presetClass="exit" presetSubtype="0" fill="hold" nodeType="afterEffect">
                                  <p:stCondLst>
                                    <p:cond delay="0"/>
                                  </p:stCondLst>
                                  <p:childTnLst>
                                    <p:animEffect transition="out" filter="fade">
                                      <p:cBhvr>
                                        <p:cTn id="17" dur="500"/>
                                        <p:tgtEl>
                                          <p:spTgt spid="17"/>
                                        </p:tgtEl>
                                      </p:cBhvr>
                                    </p:animEffect>
                                    <p:set>
                                      <p:cBhvr>
                                        <p:cTn id="18" dur="1" fill="hold">
                                          <p:stCondLst>
                                            <p:cond delay="499"/>
                                          </p:stCondLst>
                                        </p:cTn>
                                        <p:tgtEl>
                                          <p:spTgt spid="17"/>
                                        </p:tgtEl>
                                        <p:attrNameLst>
                                          <p:attrName>style.visibility</p:attrName>
                                        </p:attrNameLst>
                                      </p:cBhvr>
                                      <p:to>
                                        <p:strVal val="hidden"/>
                                      </p:to>
                                    </p:set>
                                  </p:childTnLst>
                                </p:cTn>
                              </p:par>
                              <p:par>
                                <p:cTn id="19" presetID="22" presetClass="entr" presetSubtype="8" fill="hold" nodeType="with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wipe(left)">
                                      <p:cBhvr>
                                        <p:cTn id="21" dur="1000"/>
                                        <p:tgtEl>
                                          <p:spTgt spid="18"/>
                                        </p:tgtEl>
                                      </p:cBhvr>
                                    </p:animEffect>
                                  </p:childTnLst>
                                </p:cTn>
                              </p:par>
                            </p:childTnLst>
                          </p:cTn>
                        </p:par>
                        <p:par>
                          <p:cTn id="22" fill="hold">
                            <p:stCondLst>
                              <p:cond delay="3000"/>
                            </p:stCondLst>
                            <p:childTnLst>
                              <p:par>
                                <p:cTn id="23" presetID="10" presetClass="exit" presetSubtype="0" fill="hold" nodeType="afterEffect">
                                  <p:stCondLst>
                                    <p:cond delay="0"/>
                                  </p:stCondLst>
                                  <p:childTnLst>
                                    <p:animEffect transition="out" filter="fade">
                                      <p:cBhvr>
                                        <p:cTn id="24" dur="500"/>
                                        <p:tgtEl>
                                          <p:spTgt spid="18"/>
                                        </p:tgtEl>
                                      </p:cBhvr>
                                    </p:animEffect>
                                    <p:set>
                                      <p:cBhvr>
                                        <p:cTn id="25" dur="1" fill="hold">
                                          <p:stCondLst>
                                            <p:cond delay="499"/>
                                          </p:stCondLst>
                                        </p:cTn>
                                        <p:tgtEl>
                                          <p:spTgt spid="18"/>
                                        </p:tgtEl>
                                        <p:attrNameLst>
                                          <p:attrName>style.visibility</p:attrName>
                                        </p:attrNameLst>
                                      </p:cBhvr>
                                      <p:to>
                                        <p:strVal val="hidden"/>
                                      </p:to>
                                    </p:set>
                                  </p:childTnLst>
                                </p:cTn>
                              </p:par>
                              <p:par>
                                <p:cTn id="26" presetID="22" presetClass="entr" presetSubtype="2" fill="hold" nodeType="with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wipe(right)">
                                      <p:cBhvr>
                                        <p:cTn id="28" dur="1000"/>
                                        <p:tgtEl>
                                          <p:spTgt spid="19"/>
                                        </p:tgtEl>
                                      </p:cBhvr>
                                    </p:animEffect>
                                  </p:childTnLst>
                                </p:cTn>
                              </p:par>
                            </p:childTnLst>
                          </p:cTn>
                        </p:par>
                        <p:par>
                          <p:cTn id="29" fill="hold">
                            <p:stCondLst>
                              <p:cond delay="4000"/>
                            </p:stCondLst>
                            <p:childTnLst>
                              <p:par>
                                <p:cTn id="30" presetID="10" presetClass="exit" presetSubtype="0" fill="hold" nodeType="afterEffect">
                                  <p:stCondLst>
                                    <p:cond delay="0"/>
                                  </p:stCondLst>
                                  <p:childTnLst>
                                    <p:animEffect transition="out" filter="fade">
                                      <p:cBhvr>
                                        <p:cTn id="31" dur="500"/>
                                        <p:tgtEl>
                                          <p:spTgt spid="19"/>
                                        </p:tgtEl>
                                      </p:cBhvr>
                                    </p:animEffect>
                                    <p:set>
                                      <p:cBhvr>
                                        <p:cTn id="32" dur="1" fill="hold">
                                          <p:stCondLst>
                                            <p:cond delay="499"/>
                                          </p:stCondLst>
                                        </p:cTn>
                                        <p:tgtEl>
                                          <p:spTgt spid="19"/>
                                        </p:tgtEl>
                                        <p:attrNameLst>
                                          <p:attrName>style.visibility</p:attrName>
                                        </p:attrNameLst>
                                      </p:cBhvr>
                                      <p:to>
                                        <p:strVal val="hidden"/>
                                      </p:to>
                                    </p:set>
                                  </p:childTnLst>
                                </p:cTn>
                              </p:par>
                              <p:par>
                                <p:cTn id="33" presetID="22" presetClass="entr" presetSubtype="8" fill="hold" nodeType="with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wipe(left)">
                                      <p:cBhvr>
                                        <p:cTn id="35" dur="1000"/>
                                        <p:tgtEl>
                                          <p:spTgt spid="22"/>
                                        </p:tgtEl>
                                      </p:cBhvr>
                                    </p:animEffect>
                                  </p:childTnLst>
                                </p:cTn>
                              </p:par>
                            </p:childTnLst>
                          </p:cTn>
                        </p:par>
                        <p:par>
                          <p:cTn id="36" fill="hold">
                            <p:stCondLst>
                              <p:cond delay="5000"/>
                            </p:stCondLst>
                            <p:childTnLst>
                              <p:par>
                                <p:cTn id="37" presetID="10" presetClass="exit" presetSubtype="0" fill="hold" nodeType="afterEffect">
                                  <p:stCondLst>
                                    <p:cond delay="0"/>
                                  </p:stCondLst>
                                  <p:childTnLst>
                                    <p:animEffect transition="out" filter="fade">
                                      <p:cBhvr>
                                        <p:cTn id="38" dur="500"/>
                                        <p:tgtEl>
                                          <p:spTgt spid="22"/>
                                        </p:tgtEl>
                                      </p:cBhvr>
                                    </p:animEffect>
                                    <p:set>
                                      <p:cBhvr>
                                        <p:cTn id="39" dur="1" fill="hold">
                                          <p:stCondLst>
                                            <p:cond delay="499"/>
                                          </p:stCondLst>
                                        </p:cTn>
                                        <p:tgtEl>
                                          <p:spTgt spid="22"/>
                                        </p:tgtEl>
                                        <p:attrNameLst>
                                          <p:attrName>style.visibility</p:attrName>
                                        </p:attrNameLst>
                                      </p:cBhvr>
                                      <p:to>
                                        <p:strVal val="hidden"/>
                                      </p:to>
                                    </p:set>
                                  </p:childTnLst>
                                </p:cTn>
                              </p:par>
                              <p:par>
                                <p:cTn id="40" presetID="22" presetClass="entr" presetSubtype="2" fill="hold" nodeType="withEffect">
                                  <p:stCondLst>
                                    <p:cond delay="0"/>
                                  </p:stCondLst>
                                  <p:childTnLst>
                                    <p:set>
                                      <p:cBhvr>
                                        <p:cTn id="41" dur="1" fill="hold">
                                          <p:stCondLst>
                                            <p:cond delay="0"/>
                                          </p:stCondLst>
                                        </p:cTn>
                                        <p:tgtEl>
                                          <p:spTgt spid="23"/>
                                        </p:tgtEl>
                                        <p:attrNameLst>
                                          <p:attrName>style.visibility</p:attrName>
                                        </p:attrNameLst>
                                      </p:cBhvr>
                                      <p:to>
                                        <p:strVal val="visible"/>
                                      </p:to>
                                    </p:set>
                                    <p:animEffect transition="in" filter="wipe(right)">
                                      <p:cBhvr>
                                        <p:cTn id="42" dur="1000"/>
                                        <p:tgtEl>
                                          <p:spTgt spid="23"/>
                                        </p:tgtEl>
                                      </p:cBhvr>
                                    </p:animEffect>
                                  </p:childTnLst>
                                </p:cTn>
                              </p:par>
                            </p:childTnLst>
                          </p:cTn>
                        </p:par>
                        <p:par>
                          <p:cTn id="43" fill="hold">
                            <p:stCondLst>
                              <p:cond delay="6000"/>
                            </p:stCondLst>
                            <p:childTnLst>
                              <p:par>
                                <p:cTn id="44" presetID="10" presetClass="exit" presetSubtype="0" fill="hold" nodeType="afterEffect">
                                  <p:stCondLst>
                                    <p:cond delay="0"/>
                                  </p:stCondLst>
                                  <p:childTnLst>
                                    <p:animEffect transition="out" filter="fade">
                                      <p:cBhvr>
                                        <p:cTn id="45" dur="500"/>
                                        <p:tgtEl>
                                          <p:spTgt spid="23"/>
                                        </p:tgtEl>
                                      </p:cBhvr>
                                    </p:animEffect>
                                    <p:set>
                                      <p:cBhvr>
                                        <p:cTn id="46" dur="1" fill="hold">
                                          <p:stCondLst>
                                            <p:cond delay="499"/>
                                          </p:stCondLst>
                                        </p:cTn>
                                        <p:tgtEl>
                                          <p:spTgt spid="2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Surface Alignment</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42</a:t>
            </a:fld>
            <a:endParaRPr lang="en-US"/>
          </a:p>
        </p:txBody>
      </p:sp>
      <p:pic>
        <p:nvPicPr>
          <p:cNvPr id="15" name="Obrázok 14"/>
          <p:cNvPicPr>
            <a:picLocks noChangeAspect="1"/>
          </p:cNvPicPr>
          <p:nvPr/>
        </p:nvPicPr>
        <p:blipFill rotWithShape="1">
          <a:blip r:embed="rId3" cstate="print">
            <a:extLst>
              <a:ext uri="{28A0092B-C50C-407E-A947-70E740481C1C}">
                <a14:useLocalDpi xmlns:a14="http://schemas.microsoft.com/office/drawing/2010/main" val="0"/>
              </a:ext>
            </a:extLst>
          </a:blip>
          <a:srcRect l="5607" r="8412"/>
          <a:stretch/>
        </p:blipFill>
        <p:spPr>
          <a:xfrm>
            <a:off x="416378" y="1791038"/>
            <a:ext cx="5523772" cy="3613717"/>
          </a:xfrm>
          <a:prstGeom prst="rect">
            <a:avLst/>
          </a:prstGeom>
        </p:spPr>
      </p:pic>
      <p:sp>
        <p:nvSpPr>
          <p:cNvPr id="17" name="Zástupný objekt pre obsah 9"/>
          <p:cNvSpPr>
            <a:spLocks noGrp="1"/>
          </p:cNvSpPr>
          <p:nvPr>
            <p:ph idx="1"/>
          </p:nvPr>
        </p:nvSpPr>
        <p:spPr>
          <a:xfrm>
            <a:off x="6319158" y="1219200"/>
            <a:ext cx="5034642" cy="4957763"/>
          </a:xfrm>
        </p:spPr>
        <p:txBody>
          <a:bodyPr/>
          <a:lstStyle/>
          <a:p>
            <a:r>
              <a:rPr lang="en-US" dirty="0"/>
              <a:t>Geometries follow audience</a:t>
            </a:r>
          </a:p>
          <a:p>
            <a:r>
              <a:rPr lang="en-US" dirty="0"/>
              <a:t>Height adjustment required</a:t>
            </a:r>
          </a:p>
          <a:p>
            <a:r>
              <a:rPr lang="en-US" dirty="0"/>
              <a:t>Poisson equation</a:t>
            </a:r>
          </a:p>
        </p:txBody>
      </p:sp>
      <p:pic>
        <p:nvPicPr>
          <p:cNvPr id="19" name="Obrázok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23130" y="4770496"/>
            <a:ext cx="274320" cy="471268"/>
          </a:xfrm>
          <a:prstGeom prst="rect">
            <a:avLst/>
          </a:prstGeom>
        </p:spPr>
      </p:pic>
      <p:cxnSp>
        <p:nvCxnSpPr>
          <p:cNvPr id="20" name="Rovná spojnica 19"/>
          <p:cNvCxnSpPr/>
          <p:nvPr/>
        </p:nvCxnSpPr>
        <p:spPr>
          <a:xfrm>
            <a:off x="9067797" y="4271963"/>
            <a:ext cx="209550" cy="438830"/>
          </a:xfrm>
          <a:prstGeom prst="line">
            <a:avLst/>
          </a:prstGeom>
          <a:ln w="12700"/>
        </p:spPr>
        <p:style>
          <a:lnRef idx="1">
            <a:schemeClr val="dk1"/>
          </a:lnRef>
          <a:fillRef idx="0">
            <a:schemeClr val="dk1"/>
          </a:fillRef>
          <a:effectRef idx="0">
            <a:schemeClr val="dk1"/>
          </a:effectRef>
          <a:fontRef idx="minor">
            <a:schemeClr val="tx1"/>
          </a:fontRef>
        </p:style>
      </p:cxnSp>
      <p:cxnSp>
        <p:nvCxnSpPr>
          <p:cNvPr id="21" name="Rovná spojnica 20"/>
          <p:cNvCxnSpPr/>
          <p:nvPr/>
        </p:nvCxnSpPr>
        <p:spPr>
          <a:xfrm>
            <a:off x="9277350" y="4710793"/>
            <a:ext cx="0" cy="473528"/>
          </a:xfrm>
          <a:prstGeom prst="line">
            <a:avLst/>
          </a:prstGeom>
          <a:ln w="12700"/>
        </p:spPr>
        <p:style>
          <a:lnRef idx="1">
            <a:schemeClr val="dk1"/>
          </a:lnRef>
          <a:fillRef idx="0">
            <a:schemeClr val="dk1"/>
          </a:fillRef>
          <a:effectRef idx="0">
            <a:schemeClr val="dk1"/>
          </a:effectRef>
          <a:fontRef idx="minor">
            <a:schemeClr val="tx1"/>
          </a:fontRef>
        </p:style>
      </p:cxnSp>
      <p:cxnSp>
        <p:nvCxnSpPr>
          <p:cNvPr id="22" name="Rovná spojnica 21"/>
          <p:cNvCxnSpPr/>
          <p:nvPr/>
        </p:nvCxnSpPr>
        <p:spPr>
          <a:xfrm flipH="1">
            <a:off x="8963028" y="5184321"/>
            <a:ext cx="319088" cy="392567"/>
          </a:xfrm>
          <a:prstGeom prst="line">
            <a:avLst/>
          </a:prstGeom>
          <a:ln w="12700"/>
        </p:spPr>
        <p:style>
          <a:lnRef idx="1">
            <a:schemeClr val="dk1"/>
          </a:lnRef>
          <a:fillRef idx="0">
            <a:schemeClr val="dk1"/>
          </a:fillRef>
          <a:effectRef idx="0">
            <a:schemeClr val="dk1"/>
          </a:effectRef>
          <a:fontRef idx="minor">
            <a:schemeClr val="tx1"/>
          </a:fontRef>
        </p:style>
      </p:cxnSp>
      <p:sp>
        <p:nvSpPr>
          <p:cNvPr id="24" name="BlokTextu 23"/>
          <p:cNvSpPr txBox="1"/>
          <p:nvPr/>
        </p:nvSpPr>
        <p:spPr>
          <a:xfrm rot="16200000">
            <a:off x="9134615" y="4783634"/>
            <a:ext cx="735714" cy="307777"/>
          </a:xfrm>
          <a:prstGeom prst="rect">
            <a:avLst/>
          </a:prstGeom>
          <a:noFill/>
        </p:spPr>
        <p:txBody>
          <a:bodyPr wrap="none" rtlCol="0">
            <a:spAutoFit/>
          </a:bodyPr>
          <a:lstStyle/>
          <a:p>
            <a:r>
              <a:rPr lang="en-US" sz="1400"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pic>
        <p:nvPicPr>
          <p:cNvPr id="25" name="Obrázok 24"/>
          <p:cNvPicPr>
            <a:picLocks noChangeAspect="1"/>
          </p:cNvPicPr>
          <p:nvPr/>
        </p:nvPicPr>
        <p:blipFill>
          <a:blip r:embed="rId5"/>
          <a:stretch>
            <a:fillRect/>
          </a:stretch>
        </p:blipFill>
        <p:spPr>
          <a:xfrm>
            <a:off x="6505997" y="4279278"/>
            <a:ext cx="944753" cy="423862"/>
          </a:xfrm>
          <a:prstGeom prst="rect">
            <a:avLst/>
          </a:prstGeom>
        </p:spPr>
      </p:pic>
      <p:cxnSp>
        <p:nvCxnSpPr>
          <p:cNvPr id="14" name="Rovná spojovacia šípka 18">
            <a:extLst>
              <a:ext uri="{FF2B5EF4-FFF2-40B4-BE49-F238E27FC236}">
                <a16:creationId xmlns:a16="http://schemas.microsoft.com/office/drawing/2014/main" id="{AC0A2D38-6FF0-4E3B-8722-597ED5797F60}"/>
              </a:ext>
            </a:extLst>
          </p:cNvPr>
          <p:cNvCxnSpPr>
            <a:cxnSpLocks/>
          </p:cNvCxnSpPr>
          <p:nvPr/>
        </p:nvCxnSpPr>
        <p:spPr>
          <a:xfrm>
            <a:off x="7135586" y="4425043"/>
            <a:ext cx="2028734" cy="45357"/>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16" name="Rovná spojovacia šípka 20">
            <a:extLst>
              <a:ext uri="{FF2B5EF4-FFF2-40B4-BE49-F238E27FC236}">
                <a16:creationId xmlns:a16="http://schemas.microsoft.com/office/drawing/2014/main" id="{EFF4C53A-EF98-4A9E-86C7-35302602730F}"/>
              </a:ext>
            </a:extLst>
          </p:cNvPr>
          <p:cNvCxnSpPr>
            <a:cxnSpLocks/>
          </p:cNvCxnSpPr>
          <p:nvPr/>
        </p:nvCxnSpPr>
        <p:spPr>
          <a:xfrm flipH="1">
            <a:off x="7897451" y="4470400"/>
            <a:ext cx="1266869" cy="381000"/>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3" name="Rovná spojovacia šípka 24">
            <a:extLst>
              <a:ext uri="{FF2B5EF4-FFF2-40B4-BE49-F238E27FC236}">
                <a16:creationId xmlns:a16="http://schemas.microsoft.com/office/drawing/2014/main" id="{ACBE3717-335C-4F9D-BD50-4AF1FAB709AC}"/>
              </a:ext>
            </a:extLst>
          </p:cNvPr>
          <p:cNvCxnSpPr/>
          <p:nvPr/>
        </p:nvCxnSpPr>
        <p:spPr>
          <a:xfrm>
            <a:off x="7135586" y="4425043"/>
            <a:ext cx="2141764" cy="496207"/>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6" name="Rovná spojovacia šípka 27">
            <a:extLst>
              <a:ext uri="{FF2B5EF4-FFF2-40B4-BE49-F238E27FC236}">
                <a16:creationId xmlns:a16="http://schemas.microsoft.com/office/drawing/2014/main" id="{DC0F5D9D-8484-45A4-8C33-6534471D8687}"/>
              </a:ext>
            </a:extLst>
          </p:cNvPr>
          <p:cNvCxnSpPr/>
          <p:nvPr/>
        </p:nvCxnSpPr>
        <p:spPr>
          <a:xfrm flipH="1" flipV="1">
            <a:off x="7897450" y="4851400"/>
            <a:ext cx="1335450" cy="69850"/>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7" name="Rovná spojovacia šípka 30">
            <a:extLst>
              <a:ext uri="{FF2B5EF4-FFF2-40B4-BE49-F238E27FC236}">
                <a16:creationId xmlns:a16="http://schemas.microsoft.com/office/drawing/2014/main" id="{F9B82D61-3AB4-4BB4-8440-410923ADD71F}"/>
              </a:ext>
            </a:extLst>
          </p:cNvPr>
          <p:cNvCxnSpPr>
            <a:cxnSpLocks/>
          </p:cNvCxnSpPr>
          <p:nvPr/>
        </p:nvCxnSpPr>
        <p:spPr>
          <a:xfrm>
            <a:off x="7135586" y="4425043"/>
            <a:ext cx="1986986" cy="937079"/>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28" name="Rovná spojovacia šípka 33">
            <a:extLst>
              <a:ext uri="{FF2B5EF4-FFF2-40B4-BE49-F238E27FC236}">
                <a16:creationId xmlns:a16="http://schemas.microsoft.com/office/drawing/2014/main" id="{B9F263C4-8DD6-4176-8B10-C34E8E345074}"/>
              </a:ext>
            </a:extLst>
          </p:cNvPr>
          <p:cNvCxnSpPr>
            <a:cxnSpLocks/>
          </p:cNvCxnSpPr>
          <p:nvPr/>
        </p:nvCxnSpPr>
        <p:spPr>
          <a:xfrm flipH="1" flipV="1">
            <a:off x="7894907" y="4851400"/>
            <a:ext cx="1227665" cy="510722"/>
          </a:xfrm>
          <a:prstGeom prst="straightConnector1">
            <a:avLst/>
          </a:prstGeom>
          <a:ln w="28575" cap="flat" cmpd="sng" algn="ctr">
            <a:solidFill>
              <a:srgbClr val="F7941D"/>
            </a:solidFill>
            <a:prstDash val="dash"/>
            <a:round/>
            <a:headEnd type="none" w="med" len="med"/>
            <a:tailEnd type="stealth" w="lg" len="lg"/>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7974761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1000"/>
                                        <p:tgtEl>
                                          <p:spTgt spid="14"/>
                                        </p:tgtEl>
                                      </p:cBhvr>
                                    </p:animEffect>
                                  </p:childTnLst>
                                </p:cTn>
                              </p:par>
                            </p:childTnLst>
                          </p:cTn>
                        </p:par>
                        <p:par>
                          <p:cTn id="8" fill="hold">
                            <p:stCondLst>
                              <p:cond delay="1000"/>
                            </p:stCondLst>
                            <p:childTnLst>
                              <p:par>
                                <p:cTn id="9" presetID="10" presetClass="exit" presetSubtype="0" fill="hold" nodeType="afterEffect">
                                  <p:stCondLst>
                                    <p:cond delay="0"/>
                                  </p:stCondLst>
                                  <p:childTnLst>
                                    <p:animEffect transition="out" filter="fade">
                                      <p:cBhvr>
                                        <p:cTn id="10" dur="500"/>
                                        <p:tgtEl>
                                          <p:spTgt spid="14"/>
                                        </p:tgtEl>
                                      </p:cBhvr>
                                    </p:animEffect>
                                    <p:set>
                                      <p:cBhvr>
                                        <p:cTn id="11" dur="1" fill="hold">
                                          <p:stCondLst>
                                            <p:cond delay="499"/>
                                          </p:stCondLst>
                                        </p:cTn>
                                        <p:tgtEl>
                                          <p:spTgt spid="14"/>
                                        </p:tgtEl>
                                        <p:attrNameLst>
                                          <p:attrName>style.visibility</p:attrName>
                                        </p:attrNameLst>
                                      </p:cBhvr>
                                      <p:to>
                                        <p:strVal val="hidden"/>
                                      </p:to>
                                    </p:set>
                                  </p:childTnLst>
                                </p:cTn>
                              </p:par>
                              <p:par>
                                <p:cTn id="12" presetID="22" presetClass="entr" presetSubtype="2" fill="hold" nodeType="with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wipe(right)">
                                      <p:cBhvr>
                                        <p:cTn id="14" dur="1000"/>
                                        <p:tgtEl>
                                          <p:spTgt spid="16"/>
                                        </p:tgtEl>
                                      </p:cBhvr>
                                    </p:animEffect>
                                  </p:childTnLst>
                                </p:cTn>
                              </p:par>
                            </p:childTnLst>
                          </p:cTn>
                        </p:par>
                        <p:par>
                          <p:cTn id="15" fill="hold">
                            <p:stCondLst>
                              <p:cond delay="2000"/>
                            </p:stCondLst>
                            <p:childTnLst>
                              <p:par>
                                <p:cTn id="16" presetID="10" presetClass="exit" presetSubtype="0" fill="hold" nodeType="afterEffect">
                                  <p:stCondLst>
                                    <p:cond delay="0"/>
                                  </p:stCondLst>
                                  <p:childTnLst>
                                    <p:animEffect transition="out" filter="fade">
                                      <p:cBhvr>
                                        <p:cTn id="17" dur="500"/>
                                        <p:tgtEl>
                                          <p:spTgt spid="16"/>
                                        </p:tgtEl>
                                      </p:cBhvr>
                                    </p:animEffect>
                                    <p:set>
                                      <p:cBhvr>
                                        <p:cTn id="18" dur="1" fill="hold">
                                          <p:stCondLst>
                                            <p:cond delay="499"/>
                                          </p:stCondLst>
                                        </p:cTn>
                                        <p:tgtEl>
                                          <p:spTgt spid="16"/>
                                        </p:tgtEl>
                                        <p:attrNameLst>
                                          <p:attrName>style.visibility</p:attrName>
                                        </p:attrNameLst>
                                      </p:cBhvr>
                                      <p:to>
                                        <p:strVal val="hidden"/>
                                      </p:to>
                                    </p:set>
                                  </p:childTnLst>
                                </p:cTn>
                              </p:par>
                              <p:par>
                                <p:cTn id="19" presetID="22" presetClass="entr" presetSubtype="8" fill="hold" nodeType="withEffect">
                                  <p:stCondLst>
                                    <p:cond delay="0"/>
                                  </p:stCondLst>
                                  <p:childTnLst>
                                    <p:set>
                                      <p:cBhvr>
                                        <p:cTn id="20" dur="1" fill="hold">
                                          <p:stCondLst>
                                            <p:cond delay="0"/>
                                          </p:stCondLst>
                                        </p:cTn>
                                        <p:tgtEl>
                                          <p:spTgt spid="23"/>
                                        </p:tgtEl>
                                        <p:attrNameLst>
                                          <p:attrName>style.visibility</p:attrName>
                                        </p:attrNameLst>
                                      </p:cBhvr>
                                      <p:to>
                                        <p:strVal val="visible"/>
                                      </p:to>
                                    </p:set>
                                    <p:animEffect transition="in" filter="wipe(left)">
                                      <p:cBhvr>
                                        <p:cTn id="21" dur="1000"/>
                                        <p:tgtEl>
                                          <p:spTgt spid="23"/>
                                        </p:tgtEl>
                                      </p:cBhvr>
                                    </p:animEffect>
                                  </p:childTnLst>
                                </p:cTn>
                              </p:par>
                            </p:childTnLst>
                          </p:cTn>
                        </p:par>
                        <p:par>
                          <p:cTn id="22" fill="hold">
                            <p:stCondLst>
                              <p:cond delay="3000"/>
                            </p:stCondLst>
                            <p:childTnLst>
                              <p:par>
                                <p:cTn id="23" presetID="10" presetClass="exit" presetSubtype="0" fill="hold" nodeType="afterEffect">
                                  <p:stCondLst>
                                    <p:cond delay="0"/>
                                  </p:stCondLst>
                                  <p:childTnLst>
                                    <p:animEffect transition="out" filter="fade">
                                      <p:cBhvr>
                                        <p:cTn id="24" dur="500"/>
                                        <p:tgtEl>
                                          <p:spTgt spid="23"/>
                                        </p:tgtEl>
                                      </p:cBhvr>
                                    </p:animEffect>
                                    <p:set>
                                      <p:cBhvr>
                                        <p:cTn id="25" dur="1" fill="hold">
                                          <p:stCondLst>
                                            <p:cond delay="499"/>
                                          </p:stCondLst>
                                        </p:cTn>
                                        <p:tgtEl>
                                          <p:spTgt spid="23"/>
                                        </p:tgtEl>
                                        <p:attrNameLst>
                                          <p:attrName>style.visibility</p:attrName>
                                        </p:attrNameLst>
                                      </p:cBhvr>
                                      <p:to>
                                        <p:strVal val="hidden"/>
                                      </p:to>
                                    </p:set>
                                  </p:childTnLst>
                                </p:cTn>
                              </p:par>
                              <p:par>
                                <p:cTn id="26" presetID="22" presetClass="entr" presetSubtype="2" fill="hold" nodeType="withEffect">
                                  <p:stCondLst>
                                    <p:cond delay="0"/>
                                  </p:stCondLst>
                                  <p:childTnLst>
                                    <p:set>
                                      <p:cBhvr>
                                        <p:cTn id="27" dur="1" fill="hold">
                                          <p:stCondLst>
                                            <p:cond delay="0"/>
                                          </p:stCondLst>
                                        </p:cTn>
                                        <p:tgtEl>
                                          <p:spTgt spid="26"/>
                                        </p:tgtEl>
                                        <p:attrNameLst>
                                          <p:attrName>style.visibility</p:attrName>
                                        </p:attrNameLst>
                                      </p:cBhvr>
                                      <p:to>
                                        <p:strVal val="visible"/>
                                      </p:to>
                                    </p:set>
                                    <p:animEffect transition="in" filter="wipe(right)">
                                      <p:cBhvr>
                                        <p:cTn id="28" dur="1000"/>
                                        <p:tgtEl>
                                          <p:spTgt spid="26"/>
                                        </p:tgtEl>
                                      </p:cBhvr>
                                    </p:animEffect>
                                  </p:childTnLst>
                                </p:cTn>
                              </p:par>
                            </p:childTnLst>
                          </p:cTn>
                        </p:par>
                        <p:par>
                          <p:cTn id="29" fill="hold">
                            <p:stCondLst>
                              <p:cond delay="4000"/>
                            </p:stCondLst>
                            <p:childTnLst>
                              <p:par>
                                <p:cTn id="30" presetID="10" presetClass="exit" presetSubtype="0" fill="hold" nodeType="afterEffect">
                                  <p:stCondLst>
                                    <p:cond delay="0"/>
                                  </p:stCondLst>
                                  <p:childTnLst>
                                    <p:animEffect transition="out" filter="fade">
                                      <p:cBhvr>
                                        <p:cTn id="31" dur="500"/>
                                        <p:tgtEl>
                                          <p:spTgt spid="26"/>
                                        </p:tgtEl>
                                      </p:cBhvr>
                                    </p:animEffect>
                                    <p:set>
                                      <p:cBhvr>
                                        <p:cTn id="32" dur="1" fill="hold">
                                          <p:stCondLst>
                                            <p:cond delay="499"/>
                                          </p:stCondLst>
                                        </p:cTn>
                                        <p:tgtEl>
                                          <p:spTgt spid="26"/>
                                        </p:tgtEl>
                                        <p:attrNameLst>
                                          <p:attrName>style.visibility</p:attrName>
                                        </p:attrNameLst>
                                      </p:cBhvr>
                                      <p:to>
                                        <p:strVal val="hidden"/>
                                      </p:to>
                                    </p:set>
                                  </p:childTnLst>
                                </p:cTn>
                              </p:par>
                              <p:par>
                                <p:cTn id="33" presetID="22" presetClass="entr" presetSubtype="8" fill="hold" nodeType="withEffect">
                                  <p:stCondLst>
                                    <p:cond delay="0"/>
                                  </p:stCondLst>
                                  <p:childTnLst>
                                    <p:set>
                                      <p:cBhvr>
                                        <p:cTn id="34" dur="1" fill="hold">
                                          <p:stCondLst>
                                            <p:cond delay="0"/>
                                          </p:stCondLst>
                                        </p:cTn>
                                        <p:tgtEl>
                                          <p:spTgt spid="27"/>
                                        </p:tgtEl>
                                        <p:attrNameLst>
                                          <p:attrName>style.visibility</p:attrName>
                                        </p:attrNameLst>
                                      </p:cBhvr>
                                      <p:to>
                                        <p:strVal val="visible"/>
                                      </p:to>
                                    </p:set>
                                    <p:animEffect transition="in" filter="wipe(left)">
                                      <p:cBhvr>
                                        <p:cTn id="35" dur="1000"/>
                                        <p:tgtEl>
                                          <p:spTgt spid="27"/>
                                        </p:tgtEl>
                                      </p:cBhvr>
                                    </p:animEffect>
                                  </p:childTnLst>
                                </p:cTn>
                              </p:par>
                            </p:childTnLst>
                          </p:cTn>
                        </p:par>
                        <p:par>
                          <p:cTn id="36" fill="hold">
                            <p:stCondLst>
                              <p:cond delay="5000"/>
                            </p:stCondLst>
                            <p:childTnLst>
                              <p:par>
                                <p:cTn id="37" presetID="10" presetClass="exit" presetSubtype="0" fill="hold" nodeType="afterEffect">
                                  <p:stCondLst>
                                    <p:cond delay="0"/>
                                  </p:stCondLst>
                                  <p:childTnLst>
                                    <p:animEffect transition="out" filter="fade">
                                      <p:cBhvr>
                                        <p:cTn id="38" dur="500"/>
                                        <p:tgtEl>
                                          <p:spTgt spid="27"/>
                                        </p:tgtEl>
                                      </p:cBhvr>
                                    </p:animEffect>
                                    <p:set>
                                      <p:cBhvr>
                                        <p:cTn id="39" dur="1" fill="hold">
                                          <p:stCondLst>
                                            <p:cond delay="499"/>
                                          </p:stCondLst>
                                        </p:cTn>
                                        <p:tgtEl>
                                          <p:spTgt spid="27"/>
                                        </p:tgtEl>
                                        <p:attrNameLst>
                                          <p:attrName>style.visibility</p:attrName>
                                        </p:attrNameLst>
                                      </p:cBhvr>
                                      <p:to>
                                        <p:strVal val="hidden"/>
                                      </p:to>
                                    </p:set>
                                  </p:childTnLst>
                                </p:cTn>
                              </p:par>
                              <p:par>
                                <p:cTn id="40" presetID="22" presetClass="entr" presetSubtype="2" fill="hold" nodeType="withEffect">
                                  <p:stCondLst>
                                    <p:cond delay="0"/>
                                  </p:stCondLst>
                                  <p:childTnLst>
                                    <p:set>
                                      <p:cBhvr>
                                        <p:cTn id="41" dur="1" fill="hold">
                                          <p:stCondLst>
                                            <p:cond delay="0"/>
                                          </p:stCondLst>
                                        </p:cTn>
                                        <p:tgtEl>
                                          <p:spTgt spid="28"/>
                                        </p:tgtEl>
                                        <p:attrNameLst>
                                          <p:attrName>style.visibility</p:attrName>
                                        </p:attrNameLst>
                                      </p:cBhvr>
                                      <p:to>
                                        <p:strVal val="visible"/>
                                      </p:to>
                                    </p:set>
                                    <p:animEffect transition="in" filter="wipe(right)">
                                      <p:cBhvr>
                                        <p:cTn id="42" dur="1000"/>
                                        <p:tgtEl>
                                          <p:spTgt spid="28"/>
                                        </p:tgtEl>
                                      </p:cBhvr>
                                    </p:animEffect>
                                  </p:childTnLst>
                                </p:cTn>
                              </p:par>
                            </p:childTnLst>
                          </p:cTn>
                        </p:par>
                        <p:par>
                          <p:cTn id="43" fill="hold">
                            <p:stCondLst>
                              <p:cond delay="6000"/>
                            </p:stCondLst>
                            <p:childTnLst>
                              <p:par>
                                <p:cTn id="44" presetID="10" presetClass="exit" presetSubtype="0" fill="hold" nodeType="afterEffect">
                                  <p:stCondLst>
                                    <p:cond delay="0"/>
                                  </p:stCondLst>
                                  <p:childTnLst>
                                    <p:animEffect transition="out" filter="fade">
                                      <p:cBhvr>
                                        <p:cTn id="45" dur="500"/>
                                        <p:tgtEl>
                                          <p:spTgt spid="28"/>
                                        </p:tgtEl>
                                      </p:cBhvr>
                                    </p:animEffect>
                                    <p:set>
                                      <p:cBhvr>
                                        <p:cTn id="46" dur="1" fill="hold">
                                          <p:stCondLst>
                                            <p:cond delay="499"/>
                                          </p:stCondLst>
                                        </p:cTn>
                                        <p:tgtEl>
                                          <p:spTgt spid="2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Surface Alignment</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43</a:t>
            </a:fld>
            <a:endParaRPr lang="en-US"/>
          </a:p>
        </p:txBody>
      </p:sp>
      <p:pic>
        <p:nvPicPr>
          <p:cNvPr id="15" name="Obrázok 14"/>
          <p:cNvPicPr>
            <a:picLocks noChangeAspect="1"/>
          </p:cNvPicPr>
          <p:nvPr/>
        </p:nvPicPr>
        <p:blipFill rotWithShape="1">
          <a:blip r:embed="rId3" cstate="print">
            <a:extLst>
              <a:ext uri="{28A0092B-C50C-407E-A947-70E740481C1C}">
                <a14:useLocalDpi xmlns:a14="http://schemas.microsoft.com/office/drawing/2010/main" val="0"/>
              </a:ext>
            </a:extLst>
          </a:blip>
          <a:srcRect l="5607" r="8412"/>
          <a:stretch/>
        </p:blipFill>
        <p:spPr>
          <a:xfrm>
            <a:off x="416378" y="1791038"/>
            <a:ext cx="5523772" cy="3613717"/>
          </a:xfrm>
          <a:prstGeom prst="rect">
            <a:avLst/>
          </a:prstGeom>
        </p:spPr>
      </p:pic>
      <p:sp>
        <p:nvSpPr>
          <p:cNvPr id="17" name="Zástupný objekt pre obsah 9"/>
          <p:cNvSpPr>
            <a:spLocks noGrp="1"/>
          </p:cNvSpPr>
          <p:nvPr>
            <p:ph idx="1"/>
          </p:nvPr>
        </p:nvSpPr>
        <p:spPr>
          <a:xfrm>
            <a:off x="6319158" y="1219200"/>
            <a:ext cx="5034642" cy="4957763"/>
          </a:xfrm>
        </p:spPr>
        <p:txBody>
          <a:bodyPr/>
          <a:lstStyle/>
          <a:p>
            <a:r>
              <a:rPr lang="en-US" dirty="0"/>
              <a:t>Geometries follow audience</a:t>
            </a:r>
          </a:p>
          <a:p>
            <a:r>
              <a:rPr lang="en-US" dirty="0"/>
              <a:t>Height adjustment required</a:t>
            </a:r>
          </a:p>
          <a:p>
            <a:r>
              <a:rPr lang="en-US" dirty="0"/>
              <a:t>Poisson equation</a:t>
            </a:r>
          </a:p>
          <a:p>
            <a:pPr lvl="1"/>
            <a:r>
              <a:rPr lang="en-US" dirty="0"/>
              <a:t>Gradient field from </a:t>
            </a:r>
            <a:r>
              <a:rPr lang="en-US" dirty="0" err="1"/>
              <a:t>normals</a:t>
            </a:r>
            <a:endParaRPr lang="en-US" dirty="0"/>
          </a:p>
        </p:txBody>
      </p:sp>
      <p:pic>
        <p:nvPicPr>
          <p:cNvPr id="9" name="Obrázok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23130" y="4770496"/>
            <a:ext cx="274320" cy="471268"/>
          </a:xfrm>
          <a:prstGeom prst="rect">
            <a:avLst/>
          </a:prstGeom>
        </p:spPr>
      </p:pic>
      <p:cxnSp>
        <p:nvCxnSpPr>
          <p:cNvPr id="10" name="Rovná spojnica 9"/>
          <p:cNvCxnSpPr/>
          <p:nvPr/>
        </p:nvCxnSpPr>
        <p:spPr>
          <a:xfrm>
            <a:off x="9067797" y="4271963"/>
            <a:ext cx="209550" cy="43883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Rovná spojnica 10"/>
          <p:cNvCxnSpPr/>
          <p:nvPr/>
        </p:nvCxnSpPr>
        <p:spPr>
          <a:xfrm>
            <a:off x="9277350" y="4710793"/>
            <a:ext cx="0" cy="473528"/>
          </a:xfrm>
          <a:prstGeom prst="line">
            <a:avLst/>
          </a:prstGeom>
          <a:ln w="12700"/>
        </p:spPr>
        <p:style>
          <a:lnRef idx="1">
            <a:schemeClr val="dk1"/>
          </a:lnRef>
          <a:fillRef idx="0">
            <a:schemeClr val="dk1"/>
          </a:fillRef>
          <a:effectRef idx="0">
            <a:schemeClr val="dk1"/>
          </a:effectRef>
          <a:fontRef idx="minor">
            <a:schemeClr val="tx1"/>
          </a:fontRef>
        </p:style>
      </p:cxnSp>
      <p:cxnSp>
        <p:nvCxnSpPr>
          <p:cNvPr id="12" name="Rovná spojnica 11"/>
          <p:cNvCxnSpPr/>
          <p:nvPr/>
        </p:nvCxnSpPr>
        <p:spPr>
          <a:xfrm flipH="1">
            <a:off x="8963028" y="5184321"/>
            <a:ext cx="319088" cy="392567"/>
          </a:xfrm>
          <a:prstGeom prst="line">
            <a:avLst/>
          </a:prstGeom>
          <a:ln w="12700"/>
        </p:spPr>
        <p:style>
          <a:lnRef idx="1">
            <a:schemeClr val="dk1"/>
          </a:lnRef>
          <a:fillRef idx="0">
            <a:schemeClr val="dk1"/>
          </a:fillRef>
          <a:effectRef idx="0">
            <a:schemeClr val="dk1"/>
          </a:effectRef>
          <a:fontRef idx="minor">
            <a:schemeClr val="tx1"/>
          </a:fontRef>
        </p:style>
      </p:cxnSp>
      <p:sp>
        <p:nvSpPr>
          <p:cNvPr id="13" name="BlokTextu 12"/>
          <p:cNvSpPr txBox="1"/>
          <p:nvPr/>
        </p:nvSpPr>
        <p:spPr>
          <a:xfrm rot="16200000">
            <a:off x="9575940" y="4783634"/>
            <a:ext cx="735714" cy="307777"/>
          </a:xfrm>
          <a:prstGeom prst="rect">
            <a:avLst/>
          </a:prstGeom>
          <a:noFill/>
        </p:spPr>
        <p:txBody>
          <a:bodyPr wrap="none" rtlCol="0">
            <a:spAutoFit/>
          </a:bodyPr>
          <a:lstStyle/>
          <a:p>
            <a:r>
              <a:rPr lang="en-US" sz="1400"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pic>
        <p:nvPicPr>
          <p:cNvPr id="14" name="Obrázok 13"/>
          <p:cNvPicPr>
            <a:picLocks noChangeAspect="1"/>
          </p:cNvPicPr>
          <p:nvPr/>
        </p:nvPicPr>
        <p:blipFill>
          <a:blip r:embed="rId5"/>
          <a:stretch>
            <a:fillRect/>
          </a:stretch>
        </p:blipFill>
        <p:spPr>
          <a:xfrm>
            <a:off x="6505997" y="4279278"/>
            <a:ext cx="944753" cy="423862"/>
          </a:xfrm>
          <a:prstGeom prst="rect">
            <a:avLst/>
          </a:prstGeom>
        </p:spPr>
      </p:pic>
      <p:cxnSp>
        <p:nvCxnSpPr>
          <p:cNvPr id="16" name="Rovná spojovacia šípka 18">
            <a:extLst>
              <a:ext uri="{FF2B5EF4-FFF2-40B4-BE49-F238E27FC236}">
                <a16:creationId xmlns:a16="http://schemas.microsoft.com/office/drawing/2014/main" id="{3BF55FBF-340D-44F7-999C-2A4425101398}"/>
              </a:ext>
            </a:extLst>
          </p:cNvPr>
          <p:cNvCxnSpPr>
            <a:cxnSpLocks/>
          </p:cNvCxnSpPr>
          <p:nvPr/>
        </p:nvCxnSpPr>
        <p:spPr>
          <a:xfrm flipV="1">
            <a:off x="9172572" y="4357915"/>
            <a:ext cx="352428" cy="133294"/>
          </a:xfrm>
          <a:prstGeom prst="straightConnector1">
            <a:avLst/>
          </a:prstGeom>
          <a:ln w="28575" cap="flat" cmpd="sng" algn="ctr">
            <a:solidFill>
              <a:schemeClr val="tx1"/>
            </a:solidFill>
            <a:prstDash val="solid"/>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18" name="Rovná spojovacia šípka 18">
            <a:extLst>
              <a:ext uri="{FF2B5EF4-FFF2-40B4-BE49-F238E27FC236}">
                <a16:creationId xmlns:a16="http://schemas.microsoft.com/office/drawing/2014/main" id="{9E304ECF-A32E-42E9-ADF2-F2DD5F5054DC}"/>
              </a:ext>
            </a:extLst>
          </p:cNvPr>
          <p:cNvCxnSpPr>
            <a:cxnSpLocks/>
          </p:cNvCxnSpPr>
          <p:nvPr/>
        </p:nvCxnSpPr>
        <p:spPr>
          <a:xfrm flipV="1">
            <a:off x="9271687" y="4930377"/>
            <a:ext cx="396188" cy="13806"/>
          </a:xfrm>
          <a:prstGeom prst="straightConnector1">
            <a:avLst/>
          </a:prstGeom>
          <a:ln w="28575" cap="flat" cmpd="sng" algn="ctr">
            <a:solidFill>
              <a:schemeClr val="tx1"/>
            </a:solidFill>
            <a:prstDash val="solid"/>
            <a:round/>
            <a:headEnd type="none" w="med" len="med"/>
            <a:tailEnd type="stealth" w="lg" len="lg"/>
          </a:ln>
        </p:spPr>
        <p:style>
          <a:lnRef idx="0">
            <a:scrgbClr r="0" g="0" b="0"/>
          </a:lnRef>
          <a:fillRef idx="0">
            <a:scrgbClr r="0" g="0" b="0"/>
          </a:fillRef>
          <a:effectRef idx="0">
            <a:scrgbClr r="0" g="0" b="0"/>
          </a:effectRef>
          <a:fontRef idx="minor">
            <a:schemeClr val="tx1"/>
          </a:fontRef>
        </p:style>
      </p:cxnSp>
      <p:cxnSp>
        <p:nvCxnSpPr>
          <p:cNvPr id="19" name="Rovná spojovacia šípka 18">
            <a:extLst>
              <a:ext uri="{FF2B5EF4-FFF2-40B4-BE49-F238E27FC236}">
                <a16:creationId xmlns:a16="http://schemas.microsoft.com/office/drawing/2014/main" id="{8DDFD2A9-5213-4828-B5B7-8F6A878CBFAD}"/>
              </a:ext>
            </a:extLst>
          </p:cNvPr>
          <p:cNvCxnSpPr>
            <a:cxnSpLocks/>
          </p:cNvCxnSpPr>
          <p:nvPr/>
        </p:nvCxnSpPr>
        <p:spPr>
          <a:xfrm>
            <a:off x="9122572" y="5383933"/>
            <a:ext cx="326228" cy="192955"/>
          </a:xfrm>
          <a:prstGeom prst="straightConnector1">
            <a:avLst/>
          </a:prstGeom>
          <a:ln w="28575" cap="flat" cmpd="sng" algn="ctr">
            <a:solidFill>
              <a:schemeClr val="tx1"/>
            </a:solidFill>
            <a:prstDash val="solid"/>
            <a:round/>
            <a:headEnd type="none" w="med" len="med"/>
            <a:tailEnd type="stealth" w="lg" len="lg"/>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15608427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1000"/>
                                        <p:tgtEl>
                                          <p:spTgt spid="16"/>
                                        </p:tgtEl>
                                      </p:cBhvr>
                                    </p:animEffect>
                                  </p:childTnLst>
                                </p:cTn>
                              </p:par>
                              <p:par>
                                <p:cTn id="8" presetID="22" presetClass="entr" presetSubtype="8"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wipe(left)">
                                      <p:cBhvr>
                                        <p:cTn id="10" dur="1000"/>
                                        <p:tgtEl>
                                          <p:spTgt spid="18"/>
                                        </p:tgtEl>
                                      </p:cBhvr>
                                    </p:animEffect>
                                  </p:childTnLst>
                                </p:cTn>
                              </p:par>
                              <p:par>
                                <p:cTn id="11" presetID="22" presetClass="entr" presetSubtype="8"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wipe(left)">
                                      <p:cBhvr>
                                        <p:cTn id="13" dur="1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Content Preparation</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44</a:t>
            </a:fld>
            <a:endParaRPr lang="en-US"/>
          </a:p>
        </p:txBody>
      </p:sp>
      <p:pic>
        <p:nvPicPr>
          <p:cNvPr id="14" name="Obrázok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52838" y="3083986"/>
            <a:ext cx="6105985" cy="3144217"/>
          </a:xfrm>
          <a:prstGeom prst="rect">
            <a:avLst/>
          </a:prstGeom>
        </p:spPr>
      </p:pic>
      <p:sp>
        <p:nvSpPr>
          <p:cNvPr id="15" name="Voľný tvar: tvar 14"/>
          <p:cNvSpPr/>
          <p:nvPr/>
        </p:nvSpPr>
        <p:spPr>
          <a:xfrm>
            <a:off x="4014788" y="4485004"/>
            <a:ext cx="4786313" cy="1714421"/>
          </a:xfrm>
          <a:custGeom>
            <a:avLst/>
            <a:gdLst>
              <a:gd name="connsiteX0" fmla="*/ 5710238 w 5710238"/>
              <a:gd name="connsiteY0" fmla="*/ 2085975 h 2085975"/>
              <a:gd name="connsiteX1" fmla="*/ 3143250 w 5710238"/>
              <a:gd name="connsiteY1" fmla="*/ 776288 h 2085975"/>
              <a:gd name="connsiteX2" fmla="*/ 757238 w 5710238"/>
              <a:gd name="connsiteY2" fmla="*/ 0 h 2085975"/>
              <a:gd name="connsiteX3" fmla="*/ 0 w 5710238"/>
              <a:gd name="connsiteY3" fmla="*/ 28575 h 2085975"/>
              <a:gd name="connsiteX4" fmla="*/ 3333750 w 5710238"/>
              <a:gd name="connsiteY4" fmla="*/ 1528763 h 2085975"/>
              <a:gd name="connsiteX5" fmla="*/ 5710238 w 5710238"/>
              <a:gd name="connsiteY5" fmla="*/ 2085975 h 2085975"/>
              <a:gd name="connsiteX0" fmla="*/ 4962526 w 4962526"/>
              <a:gd name="connsiteY0" fmla="*/ 2224278 h 2224278"/>
              <a:gd name="connsiteX1" fmla="*/ 3143250 w 4962526"/>
              <a:gd name="connsiteY1" fmla="*/ 776288 h 2224278"/>
              <a:gd name="connsiteX2" fmla="*/ 757238 w 4962526"/>
              <a:gd name="connsiteY2" fmla="*/ 0 h 2224278"/>
              <a:gd name="connsiteX3" fmla="*/ 0 w 4962526"/>
              <a:gd name="connsiteY3" fmla="*/ 28575 h 2224278"/>
              <a:gd name="connsiteX4" fmla="*/ 3333750 w 4962526"/>
              <a:gd name="connsiteY4" fmla="*/ 1528763 h 2224278"/>
              <a:gd name="connsiteX5" fmla="*/ 4962526 w 4962526"/>
              <a:gd name="connsiteY5" fmla="*/ 2224278 h 2224278"/>
              <a:gd name="connsiteX0" fmla="*/ 4962526 w 4962526"/>
              <a:gd name="connsiteY0" fmla="*/ 2224278 h 2224278"/>
              <a:gd name="connsiteX1" fmla="*/ 3143250 w 4962526"/>
              <a:gd name="connsiteY1" fmla="*/ 776288 h 2224278"/>
              <a:gd name="connsiteX2" fmla="*/ 757238 w 4962526"/>
              <a:gd name="connsiteY2" fmla="*/ 0 h 2224278"/>
              <a:gd name="connsiteX3" fmla="*/ 0 w 4962526"/>
              <a:gd name="connsiteY3" fmla="*/ 28575 h 2224278"/>
              <a:gd name="connsiteX4" fmla="*/ 3028950 w 4962526"/>
              <a:gd name="connsiteY4" fmla="*/ 1684354 h 2224278"/>
              <a:gd name="connsiteX5" fmla="*/ 4962526 w 4962526"/>
              <a:gd name="connsiteY5" fmla="*/ 2224278 h 2224278"/>
              <a:gd name="connsiteX0" fmla="*/ 4962526 w 4962526"/>
              <a:gd name="connsiteY0" fmla="*/ 2224278 h 2224278"/>
              <a:gd name="connsiteX1" fmla="*/ 2905125 w 4962526"/>
              <a:gd name="connsiteY1" fmla="*/ 937641 h 2224278"/>
              <a:gd name="connsiteX2" fmla="*/ 757238 w 4962526"/>
              <a:gd name="connsiteY2" fmla="*/ 0 h 2224278"/>
              <a:gd name="connsiteX3" fmla="*/ 0 w 4962526"/>
              <a:gd name="connsiteY3" fmla="*/ 28575 h 2224278"/>
              <a:gd name="connsiteX4" fmla="*/ 3028950 w 4962526"/>
              <a:gd name="connsiteY4" fmla="*/ 1684354 h 2224278"/>
              <a:gd name="connsiteX5" fmla="*/ 4962526 w 4962526"/>
              <a:gd name="connsiteY5" fmla="*/ 2224278 h 2224278"/>
              <a:gd name="connsiteX0" fmla="*/ 4767263 w 4767263"/>
              <a:gd name="connsiteY0" fmla="*/ 2224278 h 2224278"/>
              <a:gd name="connsiteX1" fmla="*/ 2709862 w 4767263"/>
              <a:gd name="connsiteY1" fmla="*/ 937641 h 2224278"/>
              <a:gd name="connsiteX2" fmla="*/ 561975 w 4767263"/>
              <a:gd name="connsiteY2" fmla="*/ 0 h 2224278"/>
              <a:gd name="connsiteX3" fmla="*/ 0 w 4767263"/>
              <a:gd name="connsiteY3" fmla="*/ 189929 h 2224278"/>
              <a:gd name="connsiteX4" fmla="*/ 2833687 w 4767263"/>
              <a:gd name="connsiteY4" fmla="*/ 1684354 h 2224278"/>
              <a:gd name="connsiteX5" fmla="*/ 4767263 w 4767263"/>
              <a:gd name="connsiteY5" fmla="*/ 2224278 h 2224278"/>
              <a:gd name="connsiteX0" fmla="*/ 4767263 w 4767263"/>
              <a:gd name="connsiteY0" fmla="*/ 2074450 h 2074450"/>
              <a:gd name="connsiteX1" fmla="*/ 2709862 w 4767263"/>
              <a:gd name="connsiteY1" fmla="*/ 787813 h 2074450"/>
              <a:gd name="connsiteX2" fmla="*/ 685800 w 4767263"/>
              <a:gd name="connsiteY2" fmla="*/ 0 h 2074450"/>
              <a:gd name="connsiteX3" fmla="*/ 0 w 4767263"/>
              <a:gd name="connsiteY3" fmla="*/ 40101 h 2074450"/>
              <a:gd name="connsiteX4" fmla="*/ 2833687 w 4767263"/>
              <a:gd name="connsiteY4" fmla="*/ 1534526 h 2074450"/>
              <a:gd name="connsiteX5" fmla="*/ 4767263 w 4767263"/>
              <a:gd name="connsiteY5" fmla="*/ 2074450 h 2074450"/>
              <a:gd name="connsiteX0" fmla="*/ 4786313 w 4786313"/>
              <a:gd name="connsiteY0" fmla="*/ 2074450 h 2074450"/>
              <a:gd name="connsiteX1" fmla="*/ 2728912 w 4786313"/>
              <a:gd name="connsiteY1" fmla="*/ 787813 h 2074450"/>
              <a:gd name="connsiteX2" fmla="*/ 704850 w 4786313"/>
              <a:gd name="connsiteY2" fmla="*/ 0 h 2074450"/>
              <a:gd name="connsiteX3" fmla="*/ 0 w 4786313"/>
              <a:gd name="connsiteY3" fmla="*/ 22812 h 2074450"/>
              <a:gd name="connsiteX4" fmla="*/ 2852737 w 4786313"/>
              <a:gd name="connsiteY4" fmla="*/ 1534526 h 2074450"/>
              <a:gd name="connsiteX5" fmla="*/ 4786313 w 4786313"/>
              <a:gd name="connsiteY5" fmla="*/ 2074450 h 2074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86313" h="2074450">
                <a:moveTo>
                  <a:pt x="4786313" y="2074450"/>
                </a:moveTo>
                <a:lnTo>
                  <a:pt x="2728912" y="787813"/>
                </a:lnTo>
                <a:lnTo>
                  <a:pt x="704850" y="0"/>
                </a:lnTo>
                <a:lnTo>
                  <a:pt x="0" y="22812"/>
                </a:lnTo>
                <a:lnTo>
                  <a:pt x="2852737" y="1534526"/>
                </a:lnTo>
                <a:lnTo>
                  <a:pt x="4786313" y="2074450"/>
                </a:lnTo>
                <a:close/>
              </a:path>
            </a:pathLst>
          </a:custGeom>
          <a:gradFill flip="none" rotWithShape="1">
            <a:gsLst>
              <a:gs pos="0">
                <a:srgbClr val="F7941D"/>
              </a:gs>
              <a:gs pos="100000">
                <a:schemeClr val="accent1">
                  <a:tint val="23500"/>
                  <a:satMod val="160000"/>
                  <a:alpha val="0"/>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Voľný tvar: tvar 20"/>
          <p:cNvSpPr/>
          <p:nvPr/>
        </p:nvSpPr>
        <p:spPr>
          <a:xfrm>
            <a:off x="4019551" y="3107614"/>
            <a:ext cx="4785632" cy="2641254"/>
          </a:xfrm>
          <a:custGeom>
            <a:avLst/>
            <a:gdLst>
              <a:gd name="connsiteX0" fmla="*/ 5747657 w 5747657"/>
              <a:gd name="connsiteY0" fmla="*/ 0 h 3178629"/>
              <a:gd name="connsiteX1" fmla="*/ 0 w 5747657"/>
              <a:gd name="connsiteY1" fmla="*/ 1698172 h 3178629"/>
              <a:gd name="connsiteX2" fmla="*/ 3431177 w 5747657"/>
              <a:gd name="connsiteY2" fmla="*/ 3178629 h 3178629"/>
              <a:gd name="connsiteX3" fmla="*/ 5747657 w 5747657"/>
              <a:gd name="connsiteY3" fmla="*/ 0 h 3178629"/>
              <a:gd name="connsiteX0" fmla="*/ 5747657 w 5747657"/>
              <a:gd name="connsiteY0" fmla="*/ 0 h 3178629"/>
              <a:gd name="connsiteX1" fmla="*/ 0 w 5747657"/>
              <a:gd name="connsiteY1" fmla="*/ 1698172 h 3178629"/>
              <a:gd name="connsiteX2" fmla="*/ 3002552 w 5747657"/>
              <a:gd name="connsiteY2" fmla="*/ 3178629 h 3178629"/>
              <a:gd name="connsiteX3" fmla="*/ 5747657 w 5747657"/>
              <a:gd name="connsiteY3" fmla="*/ 0 h 3178629"/>
              <a:gd name="connsiteX0" fmla="*/ 5566682 w 5566682"/>
              <a:gd name="connsiteY0" fmla="*/ 0 h 3178629"/>
              <a:gd name="connsiteX1" fmla="*/ 0 w 5566682"/>
              <a:gd name="connsiteY1" fmla="*/ 1686647 h 3178629"/>
              <a:gd name="connsiteX2" fmla="*/ 2821577 w 5566682"/>
              <a:gd name="connsiteY2" fmla="*/ 3178629 h 3178629"/>
              <a:gd name="connsiteX3" fmla="*/ 5566682 w 5566682"/>
              <a:gd name="connsiteY3" fmla="*/ 0 h 3178629"/>
              <a:gd name="connsiteX0" fmla="*/ 4785632 w 4785632"/>
              <a:gd name="connsiteY0" fmla="*/ 0 h 3195917"/>
              <a:gd name="connsiteX1" fmla="*/ 0 w 4785632"/>
              <a:gd name="connsiteY1" fmla="*/ 1703935 h 3195917"/>
              <a:gd name="connsiteX2" fmla="*/ 2821577 w 4785632"/>
              <a:gd name="connsiteY2" fmla="*/ 3195917 h 3195917"/>
              <a:gd name="connsiteX3" fmla="*/ 4785632 w 4785632"/>
              <a:gd name="connsiteY3" fmla="*/ 0 h 3195917"/>
            </a:gdLst>
            <a:ahLst/>
            <a:cxnLst>
              <a:cxn ang="0">
                <a:pos x="connsiteX0" y="connsiteY0"/>
              </a:cxn>
              <a:cxn ang="0">
                <a:pos x="connsiteX1" y="connsiteY1"/>
              </a:cxn>
              <a:cxn ang="0">
                <a:pos x="connsiteX2" y="connsiteY2"/>
              </a:cxn>
              <a:cxn ang="0">
                <a:pos x="connsiteX3" y="connsiteY3"/>
              </a:cxn>
            </a:cxnLst>
            <a:rect l="l" t="t" r="r" b="b"/>
            <a:pathLst>
              <a:path w="4785632" h="3195917">
                <a:moveTo>
                  <a:pt x="4785632" y="0"/>
                </a:moveTo>
                <a:lnTo>
                  <a:pt x="0" y="1703935"/>
                </a:lnTo>
                <a:lnTo>
                  <a:pt x="2821577" y="3195917"/>
                </a:lnTo>
                <a:lnTo>
                  <a:pt x="4785632" y="0"/>
                </a:lnTo>
                <a:close/>
              </a:path>
            </a:pathLst>
          </a:custGeom>
          <a:gradFill flip="none" rotWithShape="1">
            <a:gsLst>
              <a:gs pos="0">
                <a:srgbClr val="F7941D"/>
              </a:gs>
              <a:gs pos="100000">
                <a:srgbClr val="E1ECFB">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blúk 21"/>
          <p:cNvSpPr/>
          <p:nvPr/>
        </p:nvSpPr>
        <p:spPr>
          <a:xfrm>
            <a:off x="7633494" y="3184298"/>
            <a:ext cx="1016793" cy="895609"/>
          </a:xfrm>
          <a:prstGeom prst="arc">
            <a:avLst>
              <a:gd name="adj1" fmla="val 5851560"/>
              <a:gd name="adj2" fmla="val 12208632"/>
            </a:avLst>
          </a:prstGeom>
          <a:ln w="12700"/>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24" name="Oblúk 23"/>
          <p:cNvSpPr/>
          <p:nvPr/>
        </p:nvSpPr>
        <p:spPr>
          <a:xfrm>
            <a:off x="7331765" y="5324691"/>
            <a:ext cx="1016793" cy="895609"/>
          </a:xfrm>
          <a:prstGeom prst="arc">
            <a:avLst>
              <a:gd name="adj1" fmla="val 10223705"/>
              <a:gd name="adj2" fmla="val 12863899"/>
            </a:avLst>
          </a:prstGeom>
          <a:ln w="12700"/>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5" name="BlokTextu 24"/>
              <p:cNvSpPr txBox="1"/>
              <p:nvPr/>
            </p:nvSpPr>
            <p:spPr>
              <a:xfrm>
                <a:off x="7779624" y="3376959"/>
                <a:ext cx="458844" cy="394259"/>
              </a:xfrm>
              <a:prstGeom prst="rect">
                <a:avLst/>
              </a:prstGeom>
              <a:noFill/>
            </p:spPr>
            <p:txBody>
              <a:bodyPr wrap="none" rtlCol="0">
                <a:spAutoFit/>
              </a:bodyPr>
              <a:lstStyle/>
              <a:p>
                <a:r>
                  <a:rPr lang="en-US" sz="2500" dirty="0"/>
                  <a:t> </a:t>
                </a:r>
                <a14:m>
                  <m:oMath xmlns:m="http://schemas.openxmlformats.org/officeDocument/2006/math">
                    <m:r>
                      <a:rPr lang="en-US" sz="2500" i="1">
                        <a:latin typeface="Cambria Math" panose="02040503050406030204" pitchFamily="18" charset="0"/>
                      </a:rPr>
                      <m:t>𝛼</m:t>
                    </m:r>
                  </m:oMath>
                </a14:m>
                <a:endParaRPr lang="en-US" sz="2500" dirty="0">
                  <a:latin typeface="Times New Roman" panose="02020603050405020304" pitchFamily="18" charset="0"/>
                  <a:ea typeface="Open Sans Light" panose="020B0306030504020204" pitchFamily="34" charset="0"/>
                  <a:cs typeface="Times New Roman" panose="02020603050405020304" pitchFamily="18" charset="0"/>
                </a:endParaRPr>
              </a:p>
            </p:txBody>
          </p:sp>
        </mc:Choice>
        <mc:Fallback xmlns="">
          <p:sp>
            <p:nvSpPr>
              <p:cNvPr id="25" name="BlokTextu 24"/>
              <p:cNvSpPr txBox="1">
                <a:spLocks noRot="1" noChangeAspect="1" noMove="1" noResize="1" noEditPoints="1" noAdjustHandles="1" noChangeArrowheads="1" noChangeShapeType="1" noTextEdit="1"/>
              </p:cNvSpPr>
              <p:nvPr/>
            </p:nvSpPr>
            <p:spPr>
              <a:xfrm>
                <a:off x="7779624" y="3376959"/>
                <a:ext cx="458844" cy="394259"/>
              </a:xfrm>
              <a:prstGeom prst="rect">
                <a:avLst/>
              </a:prstGeom>
              <a:blipFill>
                <a:blip r:embed="rId4"/>
                <a:stretch>
                  <a:fillRect b="-615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BlokTextu 25"/>
              <p:cNvSpPr txBox="1"/>
              <p:nvPr/>
            </p:nvSpPr>
            <p:spPr>
              <a:xfrm>
                <a:off x="7474103" y="5494308"/>
                <a:ext cx="159391" cy="394259"/>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500" i="1">
                          <a:latin typeface="Cambria Math" panose="02040503050406030204" pitchFamily="18" charset="0"/>
                        </a:rPr>
                        <m:t>𝛽</m:t>
                      </m:r>
                    </m:oMath>
                  </m:oMathPara>
                </a14:m>
                <a:endParaRPr lang="en-US" sz="2500" dirty="0">
                  <a:latin typeface="Times New Roman" panose="02020603050405020304" pitchFamily="18" charset="0"/>
                  <a:ea typeface="Open Sans Light" panose="020B0306030504020204" pitchFamily="34" charset="0"/>
                  <a:cs typeface="Times New Roman" panose="02020603050405020304" pitchFamily="18" charset="0"/>
                </a:endParaRPr>
              </a:p>
            </p:txBody>
          </p:sp>
        </mc:Choice>
        <mc:Fallback xmlns="">
          <p:sp>
            <p:nvSpPr>
              <p:cNvPr id="26" name="BlokTextu 25"/>
              <p:cNvSpPr txBox="1">
                <a:spLocks noRot="1" noChangeAspect="1" noMove="1" noResize="1" noEditPoints="1" noAdjustHandles="1" noChangeArrowheads="1" noChangeShapeType="1" noTextEdit="1"/>
              </p:cNvSpPr>
              <p:nvPr/>
            </p:nvSpPr>
            <p:spPr>
              <a:xfrm>
                <a:off x="7474103" y="5494308"/>
                <a:ext cx="159391" cy="394259"/>
              </a:xfrm>
              <a:prstGeom prst="rect">
                <a:avLst/>
              </a:prstGeom>
              <a:blipFill>
                <a:blip r:embed="rId5"/>
                <a:stretch>
                  <a:fillRect r="-65385" b="-6154"/>
                </a:stretch>
              </a:blipFill>
            </p:spPr>
            <p:txBody>
              <a:bodyPr/>
              <a:lstStyle/>
              <a:p>
                <a:r>
                  <a:rPr lang="en-US">
                    <a:noFill/>
                  </a:rPr>
                  <a:t> </a:t>
                </a:r>
              </a:p>
            </p:txBody>
          </p:sp>
        </mc:Fallback>
      </mc:AlternateContent>
      <p:sp>
        <p:nvSpPr>
          <p:cNvPr id="27" name="Zástupný objekt pre obsah 2"/>
          <p:cNvSpPr>
            <a:spLocks noGrp="1"/>
          </p:cNvSpPr>
          <p:nvPr>
            <p:ph idx="1"/>
          </p:nvPr>
        </p:nvSpPr>
        <p:spPr>
          <a:xfrm>
            <a:off x="838200" y="1219200"/>
            <a:ext cx="10515600" cy="4957763"/>
          </a:xfrm>
        </p:spPr>
        <p:txBody>
          <a:bodyPr/>
          <a:lstStyle/>
          <a:p>
            <a:r>
              <a:rPr lang="en-US" dirty="0"/>
              <a:t>Large reflection angle = smaller perceived luminance</a:t>
            </a:r>
          </a:p>
        </p:txBody>
      </p:sp>
      <p:sp>
        <p:nvSpPr>
          <p:cNvPr id="13" name="TextBox 12">
            <a:extLst>
              <a:ext uri="{FF2B5EF4-FFF2-40B4-BE49-F238E27FC236}">
                <a16:creationId xmlns:a16="http://schemas.microsoft.com/office/drawing/2014/main" id="{1F6C0987-9465-44E2-8569-F3A2ED57B3F4}"/>
              </a:ext>
            </a:extLst>
          </p:cNvPr>
          <p:cNvSpPr txBox="1"/>
          <p:nvPr/>
        </p:nvSpPr>
        <p:spPr>
          <a:xfrm rot="16200000">
            <a:off x="7885856" y="4425261"/>
            <a:ext cx="2692275" cy="461665"/>
          </a:xfrm>
          <a:prstGeom prst="rect">
            <a:avLst/>
          </a:prstGeom>
          <a:noFill/>
        </p:spPr>
        <p:txBody>
          <a:bodyPr wrap="none" rtlCol="0">
            <a:spAutoFit/>
          </a:bodyPr>
          <a:lstStyle/>
          <a:p>
            <a:r>
              <a:rPr lang="en-US" sz="2400" dirty="0">
                <a:latin typeface="Open Sans Light" panose="020B0306030504020204" pitchFamily="34" charset="0"/>
                <a:ea typeface="Open Sans Light" panose="020B0306030504020204" pitchFamily="34" charset="0"/>
                <a:cs typeface="Open Sans Light" panose="020B0306030504020204" pitchFamily="34" charset="0"/>
              </a:rPr>
              <a:t>Directional Screen</a:t>
            </a:r>
          </a:p>
        </p:txBody>
      </p:sp>
    </p:spTree>
    <p:extLst>
      <p:ext uri="{BB962C8B-B14F-4D97-AF65-F5344CB8AC3E}">
        <p14:creationId xmlns:p14="http://schemas.microsoft.com/office/powerpoint/2010/main" val="3476094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right)">
                                      <p:cBhvr>
                                        <p:cTn id="7" dur="500"/>
                                        <p:tgtEl>
                                          <p:spTgt spid="21"/>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fade">
                                      <p:cBhvr>
                                        <p:cTn id="11" dur="500"/>
                                        <p:tgtEl>
                                          <p:spTgt spid="22"/>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5"/>
                                        </p:tgtEl>
                                        <p:attrNameLst>
                                          <p:attrName>style.visibility</p:attrName>
                                        </p:attrNameLst>
                                      </p:cBhvr>
                                      <p:to>
                                        <p:strVal val="visible"/>
                                      </p:to>
                                    </p:set>
                                    <p:animEffect transition="in" filter="fade">
                                      <p:cBhvr>
                                        <p:cTn id="14" dur="500"/>
                                        <p:tgtEl>
                                          <p:spTgt spid="25"/>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2"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wipe(right)">
                                      <p:cBhvr>
                                        <p:cTn id="19" dur="500"/>
                                        <p:tgtEl>
                                          <p:spTgt spid="15"/>
                                        </p:tgtEl>
                                      </p:cBhvr>
                                    </p:animEffect>
                                  </p:childTnLst>
                                </p:cTn>
                              </p:par>
                            </p:childTnLst>
                          </p:cTn>
                        </p:par>
                        <p:par>
                          <p:cTn id="20" fill="hold">
                            <p:stCondLst>
                              <p:cond delay="500"/>
                            </p:stCondLst>
                            <p:childTnLst>
                              <p:par>
                                <p:cTn id="21" presetID="10" presetClass="entr" presetSubtype="0" fill="hold" grpId="0" nodeType="afterEffect">
                                  <p:stCondLst>
                                    <p:cond delay="0"/>
                                  </p:stCondLst>
                                  <p:childTnLst>
                                    <p:set>
                                      <p:cBhvr>
                                        <p:cTn id="22" dur="1" fill="hold">
                                          <p:stCondLst>
                                            <p:cond delay="0"/>
                                          </p:stCondLst>
                                        </p:cTn>
                                        <p:tgtEl>
                                          <p:spTgt spid="26"/>
                                        </p:tgtEl>
                                        <p:attrNameLst>
                                          <p:attrName>style.visibility</p:attrName>
                                        </p:attrNameLst>
                                      </p:cBhvr>
                                      <p:to>
                                        <p:strVal val="visible"/>
                                      </p:to>
                                    </p:set>
                                    <p:animEffect transition="in" filter="fade">
                                      <p:cBhvr>
                                        <p:cTn id="23" dur="500"/>
                                        <p:tgtEl>
                                          <p:spTgt spid="26"/>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fade">
                                      <p:cBhvr>
                                        <p:cTn id="26"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21" grpId="0" animBg="1"/>
      <p:bldP spid="22" grpId="0" animBg="1"/>
      <p:bldP spid="24" grpId="0" animBg="1"/>
      <p:bldP spid="25" grpId="0"/>
      <p:bldP spid="26"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Calibration Masks</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45</a:t>
            </a:fld>
            <a:endParaRPr lang="en-US"/>
          </a:p>
        </p:txBody>
      </p:sp>
      <p:pic>
        <p:nvPicPr>
          <p:cNvPr id="3" name="Obrázok 2"/>
          <p:cNvPicPr>
            <a:picLocks noChangeAspect="1"/>
          </p:cNvPicPr>
          <p:nvPr/>
        </p:nvPicPr>
        <p:blipFill rotWithShape="1">
          <a:blip r:embed="rId3" cstate="print">
            <a:extLst>
              <a:ext uri="{28A0092B-C50C-407E-A947-70E740481C1C}">
                <a14:useLocalDpi xmlns:a14="http://schemas.microsoft.com/office/drawing/2010/main" val="0"/>
              </a:ext>
            </a:extLst>
          </a:blip>
          <a:srcRect r="66676"/>
          <a:stretch/>
        </p:blipFill>
        <p:spPr>
          <a:xfrm>
            <a:off x="3874869" y="3514192"/>
            <a:ext cx="4442261" cy="2278689"/>
          </a:xfrm>
          <a:prstGeom prst="rect">
            <a:avLst/>
          </a:prstGeom>
        </p:spPr>
      </p:pic>
      <p:sp>
        <p:nvSpPr>
          <p:cNvPr id="10" name="Zástupný objekt pre obsah 2"/>
          <p:cNvSpPr>
            <a:spLocks noGrp="1"/>
          </p:cNvSpPr>
          <p:nvPr>
            <p:ph idx="1"/>
          </p:nvPr>
        </p:nvSpPr>
        <p:spPr>
          <a:xfrm>
            <a:off x="838200" y="1219200"/>
            <a:ext cx="10515600" cy="4957763"/>
          </a:xfrm>
        </p:spPr>
        <p:txBody>
          <a:bodyPr/>
          <a:lstStyle/>
          <a:p>
            <a:r>
              <a:rPr lang="en-US" dirty="0"/>
              <a:t>Constant across view and audience</a:t>
            </a:r>
          </a:p>
          <a:p>
            <a:pPr lvl="1"/>
            <a:r>
              <a:rPr lang="en-US" dirty="0"/>
              <a:t>Correction with a transparent film / digital filter</a:t>
            </a:r>
          </a:p>
          <a:p>
            <a:pPr lvl="1"/>
            <a:r>
              <a:rPr lang="en-US" dirty="0"/>
              <a:t>Modern projectors can redirect the light [</a:t>
            </a:r>
            <a:r>
              <a:rPr lang="en-US" dirty="0" err="1"/>
              <a:t>Damberg</a:t>
            </a:r>
            <a:r>
              <a:rPr lang="en-US" dirty="0"/>
              <a:t> 2016]</a:t>
            </a:r>
          </a:p>
        </p:txBody>
      </p:sp>
      <p:sp>
        <p:nvSpPr>
          <p:cNvPr id="6" name="BlokTextu 5"/>
          <p:cNvSpPr txBox="1"/>
          <p:nvPr/>
        </p:nvSpPr>
        <p:spPr>
          <a:xfrm>
            <a:off x="5145963" y="5808408"/>
            <a:ext cx="1900072"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Calibration Mask</a:t>
            </a:r>
          </a:p>
        </p:txBody>
      </p:sp>
    </p:spTree>
    <p:extLst>
      <p:ext uri="{BB962C8B-B14F-4D97-AF65-F5344CB8AC3E}">
        <p14:creationId xmlns:p14="http://schemas.microsoft.com/office/powerpoint/2010/main" val="42529298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Screen Generation Pipeline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46</a:t>
            </a:fld>
            <a:endParaRPr lang="en-US"/>
          </a:p>
        </p:txBody>
      </p:sp>
      <p:pic>
        <p:nvPicPr>
          <p:cNvPr id="7" name="Obrázok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5815" y="2169475"/>
            <a:ext cx="11493600" cy="1832073"/>
          </a:xfrm>
          <a:prstGeom prst="rect">
            <a:avLst/>
          </a:prstGeom>
        </p:spPr>
      </p:pic>
      <p:sp>
        <p:nvSpPr>
          <p:cNvPr id="8" name="BlokTextu 7"/>
          <p:cNvSpPr txBox="1"/>
          <p:nvPr/>
        </p:nvSpPr>
        <p:spPr>
          <a:xfrm>
            <a:off x="235815" y="4153945"/>
            <a:ext cx="2509706"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Define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Cinema Arrangement</a:t>
            </a:r>
          </a:p>
        </p:txBody>
      </p:sp>
      <p:sp>
        <p:nvSpPr>
          <p:cNvPr id="9" name="BlokTextu 8"/>
          <p:cNvSpPr txBox="1"/>
          <p:nvPr/>
        </p:nvSpPr>
        <p:spPr>
          <a:xfrm>
            <a:off x="5689699" y="4153947"/>
            <a:ext cx="309553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Generate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Screen Shape and Surface</a:t>
            </a:r>
          </a:p>
        </p:txBody>
      </p:sp>
      <p:sp>
        <p:nvSpPr>
          <p:cNvPr id="10" name="BlokTextu 9"/>
          <p:cNvSpPr txBox="1"/>
          <p:nvPr/>
        </p:nvSpPr>
        <p:spPr>
          <a:xfrm>
            <a:off x="2965034" y="4153948"/>
            <a:ext cx="198586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Compute Microgeometries</a:t>
            </a:r>
          </a:p>
        </p:txBody>
      </p:sp>
      <p:sp>
        <p:nvSpPr>
          <p:cNvPr id="11" name="BlokTextu 10"/>
          <p:cNvSpPr txBox="1"/>
          <p:nvPr/>
        </p:nvSpPr>
        <p:spPr>
          <a:xfrm>
            <a:off x="8954415" y="4153946"/>
            <a:ext cx="309553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Manufacture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sp>
        <p:nvSpPr>
          <p:cNvPr id="12" name="Obdĺžnik 11"/>
          <p:cNvSpPr/>
          <p:nvPr/>
        </p:nvSpPr>
        <p:spPr>
          <a:xfrm>
            <a:off x="9034943" y="1929468"/>
            <a:ext cx="2910979" cy="3070371"/>
          </a:xfrm>
          <a:prstGeom prst="rect">
            <a:avLst/>
          </a:prstGeom>
          <a:solidFill>
            <a:srgbClr val="FFFFFF">
              <a:alpha val="60000"/>
            </a:srgb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4807818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Considered Designs</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47</a:t>
            </a:fld>
            <a:endParaRPr lang="en-US"/>
          </a:p>
        </p:txBody>
      </p:sp>
      <p:pic>
        <p:nvPicPr>
          <p:cNvPr id="3" name="Obrázok 2"/>
          <p:cNvPicPr>
            <a:picLocks noChangeAspect="1"/>
          </p:cNvPicPr>
          <p:nvPr/>
        </p:nvPicPr>
        <p:blipFill rotWithShape="1">
          <a:blip r:embed="rId3"/>
          <a:srcRect l="920" r="1348"/>
          <a:stretch/>
        </p:blipFill>
        <p:spPr>
          <a:xfrm>
            <a:off x="294248" y="2214237"/>
            <a:ext cx="3520403" cy="2000590"/>
          </a:xfrm>
          <a:prstGeom prst="rect">
            <a:avLst/>
          </a:prstGeom>
        </p:spPr>
      </p:pic>
      <p:pic>
        <p:nvPicPr>
          <p:cNvPr id="7" name="Obrázok 6"/>
          <p:cNvPicPr>
            <a:picLocks noChangeAspect="1"/>
          </p:cNvPicPr>
          <p:nvPr/>
        </p:nvPicPr>
        <p:blipFill rotWithShape="1">
          <a:blip r:embed="rId4"/>
          <a:srcRect l="17275" r="18329"/>
          <a:stretch/>
        </p:blipFill>
        <p:spPr>
          <a:xfrm>
            <a:off x="4303595" y="2215013"/>
            <a:ext cx="3549722" cy="1999814"/>
          </a:xfrm>
          <a:prstGeom prst="rect">
            <a:avLst/>
          </a:prstGeom>
        </p:spPr>
      </p:pic>
      <p:pic>
        <p:nvPicPr>
          <p:cNvPr id="8" name="Obrázok 7"/>
          <p:cNvPicPr>
            <a:picLocks noChangeAspect="1"/>
          </p:cNvPicPr>
          <p:nvPr/>
        </p:nvPicPr>
        <p:blipFill rotWithShape="1">
          <a:blip r:embed="rId5"/>
          <a:srcRect l="15077" r="5696"/>
          <a:stretch/>
        </p:blipFill>
        <p:spPr>
          <a:xfrm>
            <a:off x="8342261" y="2215013"/>
            <a:ext cx="3549722" cy="2004375"/>
          </a:xfrm>
          <a:prstGeom prst="rect">
            <a:avLst/>
          </a:prstGeom>
        </p:spPr>
      </p:pic>
      <p:sp>
        <p:nvSpPr>
          <p:cNvPr id="11" name="BlokTextu 10"/>
          <p:cNvSpPr txBox="1"/>
          <p:nvPr/>
        </p:nvSpPr>
        <p:spPr>
          <a:xfrm>
            <a:off x="1562968" y="4454554"/>
            <a:ext cx="982961"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Theater</a:t>
            </a:r>
          </a:p>
        </p:txBody>
      </p:sp>
      <p:sp>
        <p:nvSpPr>
          <p:cNvPr id="12" name="BlokTextu 11"/>
          <p:cNvSpPr txBox="1"/>
          <p:nvPr/>
        </p:nvSpPr>
        <p:spPr>
          <a:xfrm>
            <a:off x="5054682" y="4454554"/>
            <a:ext cx="2047548"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Conference Room</a:t>
            </a:r>
          </a:p>
        </p:txBody>
      </p:sp>
      <p:sp>
        <p:nvSpPr>
          <p:cNvPr id="13" name="BlokTextu 12"/>
          <p:cNvSpPr txBox="1"/>
          <p:nvPr/>
        </p:nvSpPr>
        <p:spPr>
          <a:xfrm>
            <a:off x="9280194" y="4454554"/>
            <a:ext cx="1673856"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Home Theater</a:t>
            </a:r>
          </a:p>
        </p:txBody>
      </p:sp>
    </p:spTree>
    <p:extLst>
      <p:ext uri="{BB962C8B-B14F-4D97-AF65-F5344CB8AC3E}">
        <p14:creationId xmlns:p14="http://schemas.microsoft.com/office/powerpoint/2010/main" val="16666317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Theater Screen</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48</a:t>
            </a:fld>
            <a:endParaRPr lang="en-US"/>
          </a:p>
        </p:txBody>
      </p:sp>
      <p:pic>
        <p:nvPicPr>
          <p:cNvPr id="3" name="Theater Screeen_2">
            <a:hlinkClick r:id="" action="ppaction://media"/>
            <a:extLst>
              <a:ext uri="{FF2B5EF4-FFF2-40B4-BE49-F238E27FC236}">
                <a16:creationId xmlns:a16="http://schemas.microsoft.com/office/drawing/2014/main" id="{16FD30CC-7781-4C60-B669-00788D50AFE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13195" b="5856"/>
          <a:stretch/>
        </p:blipFill>
        <p:spPr>
          <a:xfrm>
            <a:off x="0" y="904875"/>
            <a:ext cx="12192000" cy="5551486"/>
          </a:xfrm>
          <a:prstGeom prst="rect">
            <a:avLst/>
          </a:prstGeom>
        </p:spPr>
      </p:pic>
    </p:spTree>
    <p:extLst>
      <p:ext uri="{BB962C8B-B14F-4D97-AF65-F5344CB8AC3E}">
        <p14:creationId xmlns:p14="http://schemas.microsoft.com/office/powerpoint/2010/main" val="3890144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Conference Room Screen</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49</a:t>
            </a:fld>
            <a:endParaRPr lang="en-US"/>
          </a:p>
        </p:txBody>
      </p:sp>
      <p:pic>
        <p:nvPicPr>
          <p:cNvPr id="3" name="Conference Screen_1_1">
            <a:hlinkClick r:id="" action="ppaction://media"/>
            <a:extLst>
              <a:ext uri="{FF2B5EF4-FFF2-40B4-BE49-F238E27FC236}">
                <a16:creationId xmlns:a16="http://schemas.microsoft.com/office/drawing/2014/main" id="{2070ABFC-6F6F-4385-BD31-1BD80D283AD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13195" b="5856"/>
          <a:stretch/>
        </p:blipFill>
        <p:spPr>
          <a:xfrm>
            <a:off x="0" y="904875"/>
            <a:ext cx="12192000" cy="5551486"/>
          </a:xfrm>
          <a:prstGeom prst="rect">
            <a:avLst/>
          </a:prstGeom>
        </p:spPr>
      </p:pic>
    </p:spTree>
    <p:extLst>
      <p:ext uri="{BB962C8B-B14F-4D97-AF65-F5344CB8AC3E}">
        <p14:creationId xmlns:p14="http://schemas.microsoft.com/office/powerpoint/2010/main" val="192521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Home Theater Screen</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50</a:t>
            </a:fld>
            <a:endParaRPr lang="en-US"/>
          </a:p>
        </p:txBody>
      </p:sp>
      <p:pic>
        <p:nvPicPr>
          <p:cNvPr id="3" name="Split Screen_2">
            <a:hlinkClick r:id="" action="ppaction://media"/>
            <a:extLst>
              <a:ext uri="{FF2B5EF4-FFF2-40B4-BE49-F238E27FC236}">
                <a16:creationId xmlns:a16="http://schemas.microsoft.com/office/drawing/2014/main" id="{FC83BFF5-1679-4EDD-B94B-B8CE8FA50A8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13195" b="5856"/>
          <a:stretch/>
        </p:blipFill>
        <p:spPr>
          <a:xfrm>
            <a:off x="0" y="904875"/>
            <a:ext cx="12192000" cy="5551486"/>
          </a:xfrm>
          <a:prstGeom prst="rect">
            <a:avLst/>
          </a:prstGeom>
        </p:spPr>
      </p:pic>
    </p:spTree>
    <p:extLst>
      <p:ext uri="{BB962C8B-B14F-4D97-AF65-F5344CB8AC3E}">
        <p14:creationId xmlns:p14="http://schemas.microsoft.com/office/powerpoint/2010/main" val="3180837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Screen Generation Pipeline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51</a:t>
            </a:fld>
            <a:endParaRPr lang="en-US"/>
          </a:p>
        </p:txBody>
      </p:sp>
      <p:pic>
        <p:nvPicPr>
          <p:cNvPr id="7" name="Obrázok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5815" y="2169475"/>
            <a:ext cx="11493600" cy="1832073"/>
          </a:xfrm>
          <a:prstGeom prst="rect">
            <a:avLst/>
          </a:prstGeom>
        </p:spPr>
      </p:pic>
      <p:sp>
        <p:nvSpPr>
          <p:cNvPr id="8" name="BlokTextu 7"/>
          <p:cNvSpPr txBox="1"/>
          <p:nvPr/>
        </p:nvSpPr>
        <p:spPr>
          <a:xfrm>
            <a:off x="235815" y="4153945"/>
            <a:ext cx="2509706"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Define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Cinema Arrangement</a:t>
            </a:r>
          </a:p>
        </p:txBody>
      </p:sp>
      <p:sp>
        <p:nvSpPr>
          <p:cNvPr id="9" name="BlokTextu 8"/>
          <p:cNvSpPr txBox="1"/>
          <p:nvPr/>
        </p:nvSpPr>
        <p:spPr>
          <a:xfrm>
            <a:off x="5689699" y="4153947"/>
            <a:ext cx="309553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Generate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Screen Shape and Surface</a:t>
            </a:r>
          </a:p>
        </p:txBody>
      </p:sp>
      <p:sp>
        <p:nvSpPr>
          <p:cNvPr id="10" name="BlokTextu 9"/>
          <p:cNvSpPr txBox="1"/>
          <p:nvPr/>
        </p:nvSpPr>
        <p:spPr>
          <a:xfrm>
            <a:off x="2965034" y="4153948"/>
            <a:ext cx="198586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Compute Microgeometries</a:t>
            </a:r>
          </a:p>
        </p:txBody>
      </p:sp>
      <p:sp>
        <p:nvSpPr>
          <p:cNvPr id="11" name="BlokTextu 10"/>
          <p:cNvSpPr txBox="1"/>
          <p:nvPr/>
        </p:nvSpPr>
        <p:spPr>
          <a:xfrm>
            <a:off x="8954415" y="4153946"/>
            <a:ext cx="3095538"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Manufacture</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sp>
        <p:nvSpPr>
          <p:cNvPr id="12" name="Obdĺžnik 11"/>
          <p:cNvSpPr/>
          <p:nvPr/>
        </p:nvSpPr>
        <p:spPr>
          <a:xfrm>
            <a:off x="9034943" y="1929468"/>
            <a:ext cx="2910979" cy="3070371"/>
          </a:xfrm>
          <a:prstGeom prst="rect">
            <a:avLst/>
          </a:prstGeom>
          <a:solidFill>
            <a:srgbClr val="FFFFFF">
              <a:alpha val="60000"/>
            </a:srgb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667120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8" fill="hold" grpId="0" nodeType="clickEffect">
                                  <p:stCondLst>
                                    <p:cond delay="0"/>
                                  </p:stCondLst>
                                  <p:childTnLst>
                                    <p:animEffect transition="out" filter="wipe(left)">
                                      <p:cBhvr>
                                        <p:cTn id="6" dur="500"/>
                                        <p:tgtEl>
                                          <p:spTgt spid="12"/>
                                        </p:tgtEl>
                                      </p:cBhvr>
                                    </p:animEffect>
                                    <p:set>
                                      <p:cBhvr>
                                        <p:cTn id="7"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Fabrication Method</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52</a:t>
            </a:fld>
            <a:endParaRPr lang="en-US"/>
          </a:p>
        </p:txBody>
      </p:sp>
      <p:pic>
        <p:nvPicPr>
          <p:cNvPr id="3" name="Milling">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15835" b="9859"/>
          <a:stretch/>
        </p:blipFill>
        <p:spPr>
          <a:xfrm>
            <a:off x="0" y="1085850"/>
            <a:ext cx="12192000" cy="5095875"/>
          </a:xfrm>
          <a:prstGeom prst="rect">
            <a:avLst/>
          </a:prstGeom>
        </p:spPr>
      </p:pic>
    </p:spTree>
    <p:extLst>
      <p:ext uri="{BB962C8B-B14F-4D97-AF65-F5344CB8AC3E}">
        <p14:creationId xmlns:p14="http://schemas.microsoft.com/office/powerpoint/2010/main" val="321634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Fabricated Prototypes - Theater</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53</a:t>
            </a:fld>
            <a:endParaRPr lang="en-US"/>
          </a:p>
        </p:txBody>
      </p:sp>
      <p:pic>
        <p:nvPicPr>
          <p:cNvPr id="7" name="Obrázok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01355" y="2622483"/>
            <a:ext cx="9771686" cy="3232950"/>
          </a:xfrm>
          <a:prstGeom prst="rect">
            <a:avLst/>
          </a:prstGeom>
        </p:spPr>
      </p:pic>
      <p:sp>
        <p:nvSpPr>
          <p:cNvPr id="8" name="BlokTextu 7"/>
          <p:cNvSpPr txBox="1"/>
          <p:nvPr/>
        </p:nvSpPr>
        <p:spPr>
          <a:xfrm>
            <a:off x="8586652" y="2021554"/>
            <a:ext cx="1082348"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Close up</a:t>
            </a:r>
          </a:p>
        </p:txBody>
      </p:sp>
      <p:sp>
        <p:nvSpPr>
          <p:cNvPr id="9" name="BlokTextu 8"/>
          <p:cNvSpPr txBox="1"/>
          <p:nvPr/>
        </p:nvSpPr>
        <p:spPr>
          <a:xfrm>
            <a:off x="2756263" y="2021554"/>
            <a:ext cx="1750992"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Theater Screen</a:t>
            </a:r>
          </a:p>
        </p:txBody>
      </p:sp>
      <p:sp>
        <p:nvSpPr>
          <p:cNvPr id="10" name="BlokTextu 9"/>
          <p:cNvSpPr txBox="1"/>
          <p:nvPr/>
        </p:nvSpPr>
        <p:spPr>
          <a:xfrm>
            <a:off x="914400" y="4054292"/>
            <a:ext cx="819455"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20 cm</a:t>
            </a:r>
          </a:p>
        </p:txBody>
      </p:sp>
      <p:sp>
        <p:nvSpPr>
          <p:cNvPr id="11" name="BlokTextu 10"/>
          <p:cNvSpPr txBox="1"/>
          <p:nvPr/>
        </p:nvSpPr>
        <p:spPr>
          <a:xfrm>
            <a:off x="4254138" y="5492693"/>
            <a:ext cx="819455"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20 cm</a:t>
            </a:r>
          </a:p>
        </p:txBody>
      </p:sp>
    </p:spTree>
    <p:extLst>
      <p:ext uri="{BB962C8B-B14F-4D97-AF65-F5344CB8AC3E}">
        <p14:creationId xmlns:p14="http://schemas.microsoft.com/office/powerpoint/2010/main" val="20267428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ok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8619" y="2277674"/>
            <a:ext cx="9991868" cy="3405050"/>
          </a:xfrm>
          <a:prstGeom prst="rect">
            <a:avLst/>
          </a:prstGeom>
        </p:spPr>
      </p:pic>
      <p:sp>
        <p:nvSpPr>
          <p:cNvPr id="2" name="Nadpis 1"/>
          <p:cNvSpPr>
            <a:spLocks noGrp="1"/>
          </p:cNvSpPr>
          <p:nvPr>
            <p:ph type="title"/>
          </p:nvPr>
        </p:nvSpPr>
        <p:spPr/>
        <p:txBody>
          <a:bodyPr/>
          <a:lstStyle/>
          <a:p>
            <a:r>
              <a:rPr lang="en-US" dirty="0"/>
              <a:t>Fabricated Prototypes – Home Theater</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54</a:t>
            </a:fld>
            <a:endParaRPr lang="en-US"/>
          </a:p>
        </p:txBody>
      </p:sp>
      <p:sp>
        <p:nvSpPr>
          <p:cNvPr id="7" name="BlokTextu 6"/>
          <p:cNvSpPr txBox="1"/>
          <p:nvPr/>
        </p:nvSpPr>
        <p:spPr>
          <a:xfrm>
            <a:off x="8586652" y="2021554"/>
            <a:ext cx="1082348"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Close up</a:t>
            </a:r>
          </a:p>
        </p:txBody>
      </p:sp>
      <p:sp>
        <p:nvSpPr>
          <p:cNvPr id="8" name="BlokTextu 7"/>
          <p:cNvSpPr txBox="1"/>
          <p:nvPr/>
        </p:nvSpPr>
        <p:spPr>
          <a:xfrm>
            <a:off x="2592141" y="2021554"/>
            <a:ext cx="2441887"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Home Theater Screen</a:t>
            </a:r>
          </a:p>
        </p:txBody>
      </p:sp>
      <p:sp>
        <p:nvSpPr>
          <p:cNvPr id="9" name="BlokTextu 8"/>
          <p:cNvSpPr txBox="1"/>
          <p:nvPr/>
        </p:nvSpPr>
        <p:spPr>
          <a:xfrm>
            <a:off x="1288619" y="4263298"/>
            <a:ext cx="688009"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7 cm</a:t>
            </a:r>
          </a:p>
        </p:txBody>
      </p:sp>
      <p:sp>
        <p:nvSpPr>
          <p:cNvPr id="10" name="BlokTextu 9"/>
          <p:cNvSpPr txBox="1"/>
          <p:nvPr/>
        </p:nvSpPr>
        <p:spPr>
          <a:xfrm>
            <a:off x="4297431" y="4964338"/>
            <a:ext cx="1005403"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11.5 cm</a:t>
            </a:r>
          </a:p>
        </p:txBody>
      </p:sp>
    </p:spTree>
    <p:extLst>
      <p:ext uri="{BB962C8B-B14F-4D97-AF65-F5344CB8AC3E}">
        <p14:creationId xmlns:p14="http://schemas.microsoft.com/office/powerpoint/2010/main" val="170003508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Audience Coverage - Setup</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55</a:t>
            </a:fld>
            <a:endParaRPr lang="en-US"/>
          </a:p>
        </p:txBody>
      </p:sp>
      <p:sp>
        <p:nvSpPr>
          <p:cNvPr id="10" name="BlokTextu 9"/>
          <p:cNvSpPr txBox="1"/>
          <p:nvPr/>
        </p:nvSpPr>
        <p:spPr>
          <a:xfrm>
            <a:off x="5783449" y="1404717"/>
            <a:ext cx="893386"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Screen</a:t>
            </a:r>
          </a:p>
        </p:txBody>
      </p:sp>
      <p:pic>
        <p:nvPicPr>
          <p:cNvPr id="11" name="Obrázok 2">
            <a:extLst>
              <a:ext uri="{FF2B5EF4-FFF2-40B4-BE49-F238E27FC236}">
                <a16:creationId xmlns:a16="http://schemas.microsoft.com/office/drawing/2014/main" id="{3C6B6FAB-7B26-4F35-ADCC-22FC3C3855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8951" y="2029621"/>
            <a:ext cx="2089938" cy="845927"/>
          </a:xfrm>
          <a:prstGeom prst="rect">
            <a:avLst/>
          </a:prstGeom>
        </p:spPr>
      </p:pic>
      <p:pic>
        <p:nvPicPr>
          <p:cNvPr id="12" name="Obrázok 5">
            <a:extLst>
              <a:ext uri="{FF2B5EF4-FFF2-40B4-BE49-F238E27FC236}">
                <a16:creationId xmlns:a16="http://schemas.microsoft.com/office/drawing/2014/main" id="{95941983-3632-4260-9B78-2DC194ED3E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56543" y="3587308"/>
            <a:ext cx="4117941" cy="1796759"/>
          </a:xfrm>
          <a:prstGeom prst="rect">
            <a:avLst/>
          </a:prstGeom>
        </p:spPr>
      </p:pic>
      <p:pic>
        <p:nvPicPr>
          <p:cNvPr id="13" name="Obrázok 6">
            <a:extLst>
              <a:ext uri="{FF2B5EF4-FFF2-40B4-BE49-F238E27FC236}">
                <a16:creationId xmlns:a16="http://schemas.microsoft.com/office/drawing/2014/main" id="{F38671BE-F4A1-40DD-B716-1F4BC26BAA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11395" y="1350403"/>
            <a:ext cx="925912" cy="4473810"/>
          </a:xfrm>
          <a:prstGeom prst="rect">
            <a:avLst/>
          </a:prstGeom>
        </p:spPr>
      </p:pic>
      <p:sp>
        <p:nvSpPr>
          <p:cNvPr id="7" name="Voľný tvar: tvar 6"/>
          <p:cNvSpPr/>
          <p:nvPr/>
        </p:nvSpPr>
        <p:spPr>
          <a:xfrm>
            <a:off x="1627464" y="1404717"/>
            <a:ext cx="8428397" cy="4383909"/>
          </a:xfrm>
          <a:custGeom>
            <a:avLst/>
            <a:gdLst>
              <a:gd name="connsiteX0" fmla="*/ 5696125 w 5721292"/>
              <a:gd name="connsiteY0" fmla="*/ 0 h 3758268"/>
              <a:gd name="connsiteX1" fmla="*/ 0 w 5721292"/>
              <a:gd name="connsiteY1" fmla="*/ 1728132 h 3758268"/>
              <a:gd name="connsiteX2" fmla="*/ 3363985 w 5721292"/>
              <a:gd name="connsiteY2" fmla="*/ 3187817 h 3758268"/>
              <a:gd name="connsiteX3" fmla="*/ 5721292 w 5721292"/>
              <a:gd name="connsiteY3" fmla="*/ 3758268 h 3758268"/>
              <a:gd name="connsiteX4" fmla="*/ 5696125 w 5721292"/>
              <a:gd name="connsiteY4" fmla="*/ 0 h 3758268"/>
              <a:gd name="connsiteX0" fmla="*/ 8403230 w 8403230"/>
              <a:gd name="connsiteY0" fmla="*/ 0 h 4239531"/>
              <a:gd name="connsiteX1" fmla="*/ 0 w 8403230"/>
              <a:gd name="connsiteY1" fmla="*/ 2209395 h 4239531"/>
              <a:gd name="connsiteX2" fmla="*/ 3363985 w 8403230"/>
              <a:gd name="connsiteY2" fmla="*/ 3669080 h 4239531"/>
              <a:gd name="connsiteX3" fmla="*/ 5721292 w 8403230"/>
              <a:gd name="connsiteY3" fmla="*/ 4239531 h 4239531"/>
              <a:gd name="connsiteX4" fmla="*/ 8403230 w 8403230"/>
              <a:gd name="connsiteY4" fmla="*/ 0 h 4239531"/>
              <a:gd name="connsiteX0" fmla="*/ 8403230 w 8428397"/>
              <a:gd name="connsiteY0" fmla="*/ 0 h 4383909"/>
              <a:gd name="connsiteX1" fmla="*/ 0 w 8428397"/>
              <a:gd name="connsiteY1" fmla="*/ 2209395 h 4383909"/>
              <a:gd name="connsiteX2" fmla="*/ 3363985 w 8428397"/>
              <a:gd name="connsiteY2" fmla="*/ 3669080 h 4383909"/>
              <a:gd name="connsiteX3" fmla="*/ 8428397 w 8428397"/>
              <a:gd name="connsiteY3" fmla="*/ 4383909 h 4383909"/>
              <a:gd name="connsiteX4" fmla="*/ 8403230 w 8428397"/>
              <a:gd name="connsiteY4" fmla="*/ 0 h 43839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28397" h="4383909">
                <a:moveTo>
                  <a:pt x="8403230" y="0"/>
                </a:moveTo>
                <a:lnTo>
                  <a:pt x="0" y="2209395"/>
                </a:lnTo>
                <a:lnTo>
                  <a:pt x="3363985" y="3669080"/>
                </a:lnTo>
                <a:lnTo>
                  <a:pt x="8428397" y="4383909"/>
                </a:lnTo>
                <a:lnTo>
                  <a:pt x="8403230" y="0"/>
                </a:lnTo>
                <a:close/>
              </a:path>
            </a:pathLst>
          </a:custGeom>
          <a:gradFill flip="none" rotWithShape="1">
            <a:gsLst>
              <a:gs pos="0">
                <a:srgbClr val="F7941D"/>
              </a:gs>
              <a:gs pos="100000">
                <a:schemeClr val="accent1">
                  <a:tint val="23500"/>
                  <a:satMod val="160000"/>
                  <a:alpha val="0"/>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9BD9A8C-E010-4C09-9AC8-FF2C1C13863A}"/>
              </a:ext>
            </a:extLst>
          </p:cNvPr>
          <p:cNvSpPr txBox="1"/>
          <p:nvPr/>
        </p:nvSpPr>
        <p:spPr>
          <a:xfrm rot="16200000">
            <a:off x="9243434" y="3210062"/>
            <a:ext cx="2692275" cy="461665"/>
          </a:xfrm>
          <a:prstGeom prst="rect">
            <a:avLst/>
          </a:prstGeom>
          <a:noFill/>
        </p:spPr>
        <p:txBody>
          <a:bodyPr wrap="none" rtlCol="0">
            <a:spAutoFit/>
          </a:bodyPr>
          <a:lstStyle/>
          <a:p>
            <a:r>
              <a:rPr lang="en-US" sz="2400" dirty="0">
                <a:latin typeface="Open Sans Light" panose="020B0306030504020204" pitchFamily="34" charset="0"/>
                <a:ea typeface="Open Sans Light" panose="020B0306030504020204" pitchFamily="34" charset="0"/>
                <a:cs typeface="Open Sans Light" panose="020B0306030504020204" pitchFamily="34" charset="0"/>
              </a:rPr>
              <a:t>Directional Screen</a:t>
            </a:r>
          </a:p>
        </p:txBody>
      </p:sp>
      <p:cxnSp>
        <p:nvCxnSpPr>
          <p:cNvPr id="9" name="Rovná spojnica 8"/>
          <p:cNvCxnSpPr/>
          <p:nvPr/>
        </p:nvCxnSpPr>
        <p:spPr>
          <a:xfrm>
            <a:off x="6230142" y="1811120"/>
            <a:ext cx="0" cy="3800213"/>
          </a:xfrm>
          <a:prstGeom prst="line">
            <a:avLst/>
          </a:prstGeom>
          <a:ln w="57150"/>
        </p:spPr>
        <p:style>
          <a:lnRef idx="1">
            <a:schemeClr val="dk1"/>
          </a:lnRef>
          <a:fillRef idx="0">
            <a:schemeClr val="dk1"/>
          </a:fillRef>
          <a:effectRef idx="0">
            <a:schemeClr val="dk1"/>
          </a:effectRef>
          <a:fontRef idx="minor">
            <a:schemeClr val="tx1"/>
          </a:fontRef>
        </p:style>
      </p:cxnSp>
      <p:cxnSp>
        <p:nvCxnSpPr>
          <p:cNvPr id="14" name="Rovná spojnica 8">
            <a:extLst>
              <a:ext uri="{FF2B5EF4-FFF2-40B4-BE49-F238E27FC236}">
                <a16:creationId xmlns:a16="http://schemas.microsoft.com/office/drawing/2014/main" id="{FD00CB71-2686-40AD-B6DC-BFC9E156EF48}"/>
              </a:ext>
            </a:extLst>
          </p:cNvPr>
          <p:cNvCxnSpPr>
            <a:cxnSpLocks/>
          </p:cNvCxnSpPr>
          <p:nvPr/>
        </p:nvCxnSpPr>
        <p:spPr>
          <a:xfrm>
            <a:off x="6230142" y="2418347"/>
            <a:ext cx="0" cy="2863516"/>
          </a:xfrm>
          <a:prstGeom prst="line">
            <a:avLst/>
          </a:prstGeom>
          <a:ln w="57150">
            <a:solidFill>
              <a:srgbClr val="25B99D"/>
            </a:solidFill>
          </a:ln>
        </p:spPr>
        <p:style>
          <a:lnRef idx="1">
            <a:schemeClr val="dk1"/>
          </a:lnRef>
          <a:fillRef idx="0">
            <a:schemeClr val="dk1"/>
          </a:fillRef>
          <a:effectRef idx="0">
            <a:schemeClr val="dk1"/>
          </a:effectRef>
          <a:fontRef idx="minor">
            <a:schemeClr val="tx1"/>
          </a:fontRef>
        </p:style>
      </p:cxnSp>
      <p:pic>
        <p:nvPicPr>
          <p:cNvPr id="16" name="Obrázok 2">
            <a:extLst>
              <a:ext uri="{FF2B5EF4-FFF2-40B4-BE49-F238E27FC236}">
                <a16:creationId xmlns:a16="http://schemas.microsoft.com/office/drawing/2014/main" id="{2752B2D7-3764-4B38-BBDB-0D523B5184E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10806" y="3028621"/>
            <a:ext cx="1179161" cy="1117373"/>
          </a:xfrm>
          <a:prstGeom prst="rect">
            <a:avLst/>
          </a:prstGeom>
        </p:spPr>
      </p:pic>
    </p:spTree>
    <p:extLst>
      <p:ext uri="{BB962C8B-B14F-4D97-AF65-F5344CB8AC3E}">
        <p14:creationId xmlns:p14="http://schemas.microsoft.com/office/powerpoint/2010/main" val="4155477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22" presetClass="entr" presetSubtype="1"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up)">
                                      <p:cBhvr>
                                        <p:cTn id="11" dur="5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2"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ipe(right)">
                                      <p:cBhvr>
                                        <p:cTn id="16" dur="500"/>
                                        <p:tgtEl>
                                          <p:spTgt spid="7"/>
                                        </p:tgtEl>
                                      </p:cBhvr>
                                    </p:animEffect>
                                  </p:childTnLst>
                                </p:cTn>
                              </p:par>
                            </p:childTnLst>
                          </p:cTn>
                        </p:par>
                        <p:par>
                          <p:cTn id="17" fill="hold">
                            <p:stCondLst>
                              <p:cond delay="500"/>
                            </p:stCondLst>
                            <p:childTnLst>
                              <p:par>
                                <p:cTn id="18" presetID="22" presetClass="entr" presetSubtype="1" fill="hold" nodeType="after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wipe(up)">
                                      <p:cBhvr>
                                        <p:cTn id="20" dur="5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7"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Theater Screen Coverage</a:t>
            </a:r>
          </a:p>
        </p:txBody>
      </p:sp>
      <p:pic>
        <p:nvPicPr>
          <p:cNvPr id="6" name="Zástupný objekt pre obsah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76860" y="2072500"/>
            <a:ext cx="5137377" cy="2891562"/>
          </a:xfrm>
        </p:spPr>
      </p:pic>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56</a:t>
            </a:fld>
            <a:endParaRPr lang="en-US"/>
          </a:p>
        </p:txBody>
      </p:sp>
      <p:pic>
        <p:nvPicPr>
          <p:cNvPr id="7" name="Obrázok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2982" y="2072500"/>
            <a:ext cx="5131664" cy="2891562"/>
          </a:xfrm>
          <a:prstGeom prst="rect">
            <a:avLst/>
          </a:prstGeom>
        </p:spPr>
      </p:pic>
      <p:sp>
        <p:nvSpPr>
          <p:cNvPr id="9" name="BlokTextu 8"/>
          <p:cNvSpPr txBox="1"/>
          <p:nvPr/>
        </p:nvSpPr>
        <p:spPr>
          <a:xfrm>
            <a:off x="2583407" y="5162132"/>
            <a:ext cx="1330814" cy="369332"/>
          </a:xfrm>
          <a:prstGeom prst="rect">
            <a:avLst/>
          </a:prstGeom>
          <a:noFill/>
        </p:spPr>
        <p:txBody>
          <a:bodyPr wrap="none" rtlCol="0">
            <a:spAutoFit/>
          </a:bodyPr>
          <a:lstStyle/>
          <a:p>
            <a:r>
              <a:rPr lang="en-US" dirty="0">
                <a:latin typeface="Open Sans" panose="020B0606030504020204" pitchFamily="34" charset="0"/>
                <a:ea typeface="Open Sans" panose="020B0606030504020204" pitchFamily="34" charset="0"/>
                <a:cs typeface="Open Sans" panose="020B0606030504020204" pitchFamily="34" charset="0"/>
              </a:rPr>
              <a:t>Simulation</a:t>
            </a:r>
          </a:p>
        </p:txBody>
      </p:sp>
      <p:sp>
        <p:nvSpPr>
          <p:cNvPr id="10" name="BlokTextu 9"/>
          <p:cNvSpPr txBox="1"/>
          <p:nvPr/>
        </p:nvSpPr>
        <p:spPr>
          <a:xfrm>
            <a:off x="8423326" y="5162132"/>
            <a:ext cx="1244443" cy="369332"/>
          </a:xfrm>
          <a:prstGeom prst="rect">
            <a:avLst/>
          </a:prstGeom>
          <a:noFill/>
        </p:spPr>
        <p:txBody>
          <a:bodyPr wrap="none" rtlCol="0">
            <a:spAutoFit/>
          </a:bodyPr>
          <a:lstStyle/>
          <a:p>
            <a:r>
              <a:rPr lang="en-US" dirty="0">
                <a:latin typeface="Open Sans" panose="020B0606030504020204" pitchFamily="34" charset="0"/>
                <a:ea typeface="Open Sans" panose="020B0606030504020204" pitchFamily="34" charset="0"/>
                <a:cs typeface="Open Sans" panose="020B0606030504020204" pitchFamily="34" charset="0"/>
              </a:rPr>
              <a:t>Prototype</a:t>
            </a:r>
          </a:p>
        </p:txBody>
      </p:sp>
      <p:sp>
        <p:nvSpPr>
          <p:cNvPr id="11" name="Obdĺžnik 10"/>
          <p:cNvSpPr/>
          <p:nvPr/>
        </p:nvSpPr>
        <p:spPr>
          <a:xfrm>
            <a:off x="1883075" y="2779727"/>
            <a:ext cx="2731477" cy="1477108"/>
          </a:xfrm>
          <a:prstGeom prst="rect">
            <a:avLst/>
          </a:prstGeom>
          <a:noFill/>
          <a:ln w="57150">
            <a:solidFill>
              <a:srgbClr val="25B99D"/>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2" name="Obdĺžnik 11"/>
          <p:cNvSpPr/>
          <p:nvPr/>
        </p:nvSpPr>
        <p:spPr>
          <a:xfrm>
            <a:off x="7679808" y="2776110"/>
            <a:ext cx="2731477" cy="1477108"/>
          </a:xfrm>
          <a:prstGeom prst="rect">
            <a:avLst/>
          </a:prstGeom>
          <a:noFill/>
          <a:ln w="57150">
            <a:solidFill>
              <a:srgbClr val="25B99D"/>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0879082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Home Theater Screen Coverage</a:t>
            </a:r>
          </a:p>
        </p:txBody>
      </p:sp>
      <p:pic>
        <p:nvPicPr>
          <p:cNvPr id="6" name="Zástupný objekt pre obsah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76860" y="2072500"/>
            <a:ext cx="5137377" cy="2891561"/>
          </a:xfrm>
        </p:spPr>
      </p:pic>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57</a:t>
            </a:fld>
            <a:endParaRPr lang="en-US"/>
          </a:p>
        </p:txBody>
      </p:sp>
      <p:pic>
        <p:nvPicPr>
          <p:cNvPr id="7" name="Obrázok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2982" y="2072500"/>
            <a:ext cx="5131663" cy="2891562"/>
          </a:xfrm>
          <a:prstGeom prst="rect">
            <a:avLst/>
          </a:prstGeom>
        </p:spPr>
      </p:pic>
      <p:sp>
        <p:nvSpPr>
          <p:cNvPr id="9" name="BlokTextu 8"/>
          <p:cNvSpPr txBox="1"/>
          <p:nvPr/>
        </p:nvSpPr>
        <p:spPr>
          <a:xfrm>
            <a:off x="2583407" y="5162132"/>
            <a:ext cx="1330814" cy="369332"/>
          </a:xfrm>
          <a:prstGeom prst="rect">
            <a:avLst/>
          </a:prstGeom>
          <a:noFill/>
        </p:spPr>
        <p:txBody>
          <a:bodyPr wrap="none" rtlCol="0">
            <a:spAutoFit/>
          </a:bodyPr>
          <a:lstStyle/>
          <a:p>
            <a:r>
              <a:rPr lang="en-US" dirty="0">
                <a:latin typeface="Open Sans" panose="020B0606030504020204" pitchFamily="34" charset="0"/>
                <a:ea typeface="Open Sans" panose="020B0606030504020204" pitchFamily="34" charset="0"/>
                <a:cs typeface="Open Sans" panose="020B0606030504020204" pitchFamily="34" charset="0"/>
              </a:rPr>
              <a:t>Simulation</a:t>
            </a:r>
          </a:p>
        </p:txBody>
      </p:sp>
      <p:sp>
        <p:nvSpPr>
          <p:cNvPr id="10" name="BlokTextu 9"/>
          <p:cNvSpPr txBox="1"/>
          <p:nvPr/>
        </p:nvSpPr>
        <p:spPr>
          <a:xfrm>
            <a:off x="8423326" y="5162132"/>
            <a:ext cx="1244443" cy="369332"/>
          </a:xfrm>
          <a:prstGeom prst="rect">
            <a:avLst/>
          </a:prstGeom>
          <a:noFill/>
        </p:spPr>
        <p:txBody>
          <a:bodyPr wrap="none" rtlCol="0">
            <a:spAutoFit/>
          </a:bodyPr>
          <a:lstStyle/>
          <a:p>
            <a:r>
              <a:rPr lang="en-US" dirty="0">
                <a:latin typeface="Open Sans" panose="020B0606030504020204" pitchFamily="34" charset="0"/>
                <a:ea typeface="Open Sans" panose="020B0606030504020204" pitchFamily="34" charset="0"/>
                <a:cs typeface="Open Sans" panose="020B0606030504020204" pitchFamily="34" charset="0"/>
              </a:rPr>
              <a:t>Prototype</a:t>
            </a:r>
          </a:p>
        </p:txBody>
      </p:sp>
      <p:sp>
        <p:nvSpPr>
          <p:cNvPr id="11" name="Obdĺžnik 10"/>
          <p:cNvSpPr/>
          <p:nvPr/>
        </p:nvSpPr>
        <p:spPr>
          <a:xfrm>
            <a:off x="1905000" y="3081338"/>
            <a:ext cx="952500" cy="866775"/>
          </a:xfrm>
          <a:prstGeom prst="rect">
            <a:avLst/>
          </a:prstGeom>
          <a:noFill/>
          <a:ln w="57150">
            <a:solidFill>
              <a:srgbClr val="25B99D"/>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5" name="Obdĺžnik 14"/>
          <p:cNvSpPr/>
          <p:nvPr/>
        </p:nvSpPr>
        <p:spPr>
          <a:xfrm>
            <a:off x="3661530" y="3081338"/>
            <a:ext cx="952500" cy="866775"/>
          </a:xfrm>
          <a:prstGeom prst="rect">
            <a:avLst/>
          </a:prstGeom>
          <a:noFill/>
          <a:ln w="57150">
            <a:solidFill>
              <a:srgbClr val="25B99D"/>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6" name="Obdĺžnik 15"/>
          <p:cNvSpPr/>
          <p:nvPr/>
        </p:nvSpPr>
        <p:spPr>
          <a:xfrm>
            <a:off x="7391399" y="3109916"/>
            <a:ext cx="952500" cy="866775"/>
          </a:xfrm>
          <a:prstGeom prst="rect">
            <a:avLst/>
          </a:prstGeom>
          <a:noFill/>
          <a:ln w="57150">
            <a:solidFill>
              <a:srgbClr val="25B99D"/>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7" name="Obdĺžnik 16"/>
          <p:cNvSpPr/>
          <p:nvPr/>
        </p:nvSpPr>
        <p:spPr>
          <a:xfrm>
            <a:off x="9581314" y="3109916"/>
            <a:ext cx="952500" cy="866775"/>
          </a:xfrm>
          <a:prstGeom prst="rect">
            <a:avLst/>
          </a:prstGeom>
          <a:noFill/>
          <a:ln w="57150">
            <a:solidFill>
              <a:srgbClr val="25B99D"/>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413126102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Patch Reflection - Setup</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58</a:t>
            </a:fld>
            <a:endParaRPr lang="en-US"/>
          </a:p>
        </p:txBody>
      </p:sp>
      <p:pic>
        <p:nvPicPr>
          <p:cNvPr id="3" name="reflection setup">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13194" b="5856"/>
          <a:stretch/>
        </p:blipFill>
        <p:spPr>
          <a:xfrm>
            <a:off x="0" y="904874"/>
            <a:ext cx="12192000" cy="5551487"/>
          </a:xfrm>
          <a:prstGeom prst="rect">
            <a:avLst/>
          </a:prstGeom>
        </p:spPr>
      </p:pic>
    </p:spTree>
    <p:extLst>
      <p:ext uri="{BB962C8B-B14F-4D97-AF65-F5344CB8AC3E}">
        <p14:creationId xmlns:p14="http://schemas.microsoft.com/office/powerpoint/2010/main" val="3059660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7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Patch Reflection - Results</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59</a:t>
            </a:fld>
            <a:endParaRPr lang="en-US"/>
          </a:p>
        </p:txBody>
      </p:sp>
      <p:pic>
        <p:nvPicPr>
          <p:cNvPr id="3" name="reflection result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13194" b="5856"/>
          <a:stretch/>
        </p:blipFill>
        <p:spPr>
          <a:xfrm>
            <a:off x="0" y="904874"/>
            <a:ext cx="12192000" cy="5551487"/>
          </a:xfrm>
          <a:prstGeom prst="rect">
            <a:avLst/>
          </a:prstGeom>
        </p:spPr>
      </p:pic>
    </p:spTree>
    <p:extLst>
      <p:ext uri="{BB962C8B-B14F-4D97-AF65-F5344CB8AC3E}">
        <p14:creationId xmlns:p14="http://schemas.microsoft.com/office/powerpoint/2010/main" val="1142678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79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Prototype Results</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60</a:t>
            </a:fld>
            <a:endParaRPr lang="en-US"/>
          </a:p>
        </p:txBody>
      </p:sp>
      <p:pic>
        <p:nvPicPr>
          <p:cNvPr id="3" name="Prototype Screen_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13194" b="5856"/>
          <a:stretch/>
        </p:blipFill>
        <p:spPr>
          <a:xfrm>
            <a:off x="0" y="904874"/>
            <a:ext cx="12192000" cy="5551487"/>
          </a:xfrm>
          <a:prstGeom prst="rect">
            <a:avLst/>
          </a:prstGeom>
        </p:spPr>
      </p:pic>
    </p:spTree>
    <p:extLst>
      <p:ext uri="{BB962C8B-B14F-4D97-AF65-F5344CB8AC3E}">
        <p14:creationId xmlns:p14="http://schemas.microsoft.com/office/powerpoint/2010/main" val="2575552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6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Conclusions</a:t>
            </a:r>
          </a:p>
        </p:txBody>
      </p:sp>
      <p:sp>
        <p:nvSpPr>
          <p:cNvPr id="3" name="Zástupný objekt pre obsah 2"/>
          <p:cNvSpPr>
            <a:spLocks noGrp="1"/>
          </p:cNvSpPr>
          <p:nvPr>
            <p:ph idx="1"/>
          </p:nvPr>
        </p:nvSpPr>
        <p:spPr>
          <a:xfrm>
            <a:off x="838200" y="1216152"/>
            <a:ext cx="10515600" cy="2714624"/>
          </a:xfrm>
        </p:spPr>
        <p:txBody>
          <a:bodyPr>
            <a:normAutofit fontScale="77500" lnSpcReduction="20000"/>
          </a:bodyPr>
          <a:lstStyle/>
          <a:p>
            <a:r>
              <a:rPr lang="en-US" dirty="0"/>
              <a:t>Generating of tillable convex microgeometries with defined reflectance</a:t>
            </a:r>
          </a:p>
          <a:p>
            <a:r>
              <a:rPr lang="en-US" dirty="0"/>
              <a:t>Constructing large surfaces with spatially-varying reflectance properties</a:t>
            </a:r>
          </a:p>
          <a:p>
            <a:r>
              <a:rPr lang="en-US" dirty="0"/>
              <a:t>Application to screen design</a:t>
            </a:r>
          </a:p>
          <a:p>
            <a:r>
              <a:rPr lang="en-US" dirty="0"/>
              <a:t>The technique can be seen as more general appearance fabrication technique</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61</a:t>
            </a:fld>
            <a:endParaRPr lang="en-US"/>
          </a:p>
        </p:txBody>
      </p:sp>
    </p:spTree>
    <p:extLst>
      <p:ext uri="{BB962C8B-B14F-4D97-AF65-F5344CB8AC3E}">
        <p14:creationId xmlns:p14="http://schemas.microsoft.com/office/powerpoint/2010/main" val="176493765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dirty="0"/>
              <a:t>Limitations</a:t>
            </a:r>
          </a:p>
        </p:txBody>
      </p:sp>
      <p:sp>
        <p:nvSpPr>
          <p:cNvPr id="3" name="Zástupný objekt pre obsah 2"/>
          <p:cNvSpPr>
            <a:spLocks noGrp="1"/>
          </p:cNvSpPr>
          <p:nvPr>
            <p:ph idx="1"/>
          </p:nvPr>
        </p:nvSpPr>
        <p:spPr/>
        <p:txBody>
          <a:bodyPr/>
          <a:lstStyle/>
          <a:p>
            <a:r>
              <a:rPr lang="en-US" dirty="0"/>
              <a:t>Fabrication</a:t>
            </a:r>
          </a:p>
          <a:p>
            <a:pPr lvl="1"/>
            <a:r>
              <a:rPr lang="en-US" dirty="0"/>
              <a:t>Aluminum is not a mirror</a:t>
            </a:r>
          </a:p>
          <a:p>
            <a:pPr lvl="1"/>
            <a:r>
              <a:rPr lang="en-US" dirty="0"/>
              <a:t>Polishing</a:t>
            </a:r>
          </a:p>
          <a:p>
            <a:pPr lvl="1"/>
            <a:r>
              <a:rPr lang="en-US" dirty="0"/>
              <a:t>Accuracy of geometry</a:t>
            </a:r>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t>62</a:t>
            </a:fld>
            <a:endParaRPr lang="en-US"/>
          </a:p>
        </p:txBody>
      </p:sp>
    </p:spTree>
    <p:extLst>
      <p:ext uri="{BB962C8B-B14F-4D97-AF65-F5344CB8AC3E}">
        <p14:creationId xmlns:p14="http://schemas.microsoft.com/office/powerpoint/2010/main" val="292126361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a:t>Thanks for Your Attention!</a:t>
            </a:r>
            <a:endParaRPr lang="en-US" dirty="0"/>
          </a:p>
        </p:txBody>
      </p:sp>
      <p:sp>
        <p:nvSpPr>
          <p:cNvPr id="4" name="Zástupný objekt pre pätu 3"/>
          <p:cNvSpPr>
            <a:spLocks noGrp="1"/>
          </p:cNvSpPr>
          <p:nvPr>
            <p:ph type="ftr" sz="quarter" idx="11"/>
          </p:nvPr>
        </p:nvSpPr>
        <p:spPr/>
        <p:txBody>
          <a:bodyPr/>
          <a:lstStyle/>
          <a:p>
            <a:r>
              <a:rPr lang="en-US"/>
              <a:t>Directional Screens</a:t>
            </a:r>
          </a:p>
        </p:txBody>
      </p:sp>
      <p:sp>
        <p:nvSpPr>
          <p:cNvPr id="5" name="Zástupný objekt pre číslo snímky 4"/>
          <p:cNvSpPr>
            <a:spLocks noGrp="1"/>
          </p:cNvSpPr>
          <p:nvPr>
            <p:ph type="sldNum" sz="quarter" idx="12"/>
          </p:nvPr>
        </p:nvSpPr>
        <p:spPr/>
        <p:txBody>
          <a:bodyPr/>
          <a:lstStyle/>
          <a:p>
            <a:fld id="{096D43F0-CBE1-4D7A-9C80-E1B95AF91C11}" type="slidenum">
              <a:rPr lang="en-US" smtClean="0"/>
              <a:pPr/>
              <a:t>63</a:t>
            </a:fld>
            <a:endParaRPr lang="en-US"/>
          </a:p>
        </p:txBody>
      </p:sp>
      <p:grpSp>
        <p:nvGrpSpPr>
          <p:cNvPr id="25" name="Skupina 24"/>
          <p:cNvGrpSpPr/>
          <p:nvPr/>
        </p:nvGrpSpPr>
        <p:grpSpPr>
          <a:xfrm>
            <a:off x="8205938" y="1177172"/>
            <a:ext cx="1449659" cy="2018300"/>
            <a:chOff x="8938009" y="1177172"/>
            <a:chExt cx="1449659" cy="2018300"/>
          </a:xfrm>
        </p:grpSpPr>
        <p:pic>
          <p:nvPicPr>
            <p:cNvPr id="7" name="Picture 12" descr="https://www.eecs.mit.edu/sites/default/files/person-photos/matusik_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38009" y="1177172"/>
              <a:ext cx="1449659" cy="1485900"/>
            </a:xfrm>
            <a:prstGeom prst="rect">
              <a:avLst/>
            </a:prstGeom>
            <a:noFill/>
            <a:extLst>
              <a:ext uri="{909E8E84-426E-40DD-AFC4-6F175D3DCCD1}">
                <a14:hiddenFill xmlns:a14="http://schemas.microsoft.com/office/drawing/2010/main">
                  <a:solidFill>
                    <a:srgbClr val="FFFFFF"/>
                  </a:solidFill>
                </a14:hiddenFill>
              </a:ext>
            </a:extLst>
          </p:spPr>
        </p:pic>
        <p:sp>
          <p:nvSpPr>
            <p:cNvPr id="8" name="BlokTextu 7"/>
            <p:cNvSpPr txBox="1"/>
            <p:nvPr/>
          </p:nvSpPr>
          <p:spPr>
            <a:xfrm>
              <a:off x="9013589" y="2826140"/>
              <a:ext cx="1298497"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W. </a:t>
              </a:r>
              <a:r>
                <a:rPr lang="en-US" dirty="0" err="1">
                  <a:latin typeface="Open Sans Light" panose="020B0306030504020204" pitchFamily="34" charset="0"/>
                  <a:ea typeface="Open Sans Light" panose="020B0306030504020204" pitchFamily="34" charset="0"/>
                  <a:cs typeface="Open Sans Light" panose="020B0306030504020204" pitchFamily="34" charset="0"/>
                </a:rPr>
                <a:t>Matusik</a:t>
              </a:r>
              <a:endParaRPr lang="en-US" baseline="30000" dirty="0">
                <a:latin typeface="Open Sans Light" panose="020B0306030504020204" pitchFamily="34" charset="0"/>
                <a:ea typeface="Open Sans Light" panose="020B0306030504020204" pitchFamily="34" charset="0"/>
                <a:cs typeface="Open Sans Light" panose="020B0306030504020204" pitchFamily="34" charset="0"/>
              </a:endParaRPr>
            </a:p>
          </p:txBody>
        </p:sp>
      </p:grpSp>
      <p:grpSp>
        <p:nvGrpSpPr>
          <p:cNvPr id="3" name="Skupina 2"/>
          <p:cNvGrpSpPr/>
          <p:nvPr/>
        </p:nvGrpSpPr>
        <p:grpSpPr>
          <a:xfrm>
            <a:off x="10157551" y="1174198"/>
            <a:ext cx="1488874" cy="2012161"/>
            <a:chOff x="10157551" y="1174198"/>
            <a:chExt cx="1488874" cy="2012161"/>
          </a:xfrm>
        </p:grpSpPr>
        <p:pic>
          <p:nvPicPr>
            <p:cNvPr id="7170" name="Picture 2" descr="http://people.mpi-inf.mpg.de/~pdidyk/img/photo.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157551" y="1174198"/>
              <a:ext cx="1488874" cy="1488874"/>
            </a:xfrm>
            <a:prstGeom prst="rect">
              <a:avLst/>
            </a:prstGeom>
            <a:noFill/>
            <a:extLst>
              <a:ext uri="{909E8E84-426E-40DD-AFC4-6F175D3DCCD1}">
                <a14:hiddenFill xmlns:a14="http://schemas.microsoft.com/office/drawing/2010/main">
                  <a:solidFill>
                    <a:srgbClr val="FFFFFF"/>
                  </a:solidFill>
                </a14:hiddenFill>
              </a:ext>
            </a:extLst>
          </p:spPr>
        </p:pic>
        <p:sp>
          <p:nvSpPr>
            <p:cNvPr id="9" name="BlokTextu 8"/>
            <p:cNvSpPr txBox="1"/>
            <p:nvPr/>
          </p:nvSpPr>
          <p:spPr>
            <a:xfrm>
              <a:off x="10415777" y="2817027"/>
              <a:ext cx="975395"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P. </a:t>
              </a:r>
              <a:r>
                <a:rPr lang="en-US" dirty="0" err="1">
                  <a:latin typeface="Open Sans Light" panose="020B0306030504020204" pitchFamily="34" charset="0"/>
                  <a:ea typeface="Open Sans Light" panose="020B0306030504020204" pitchFamily="34" charset="0"/>
                  <a:cs typeface="Open Sans Light" panose="020B0306030504020204" pitchFamily="34" charset="0"/>
                </a:rPr>
                <a:t>Didyk</a:t>
              </a:r>
              <a:endParaRPr lang="en-US" baseline="30000" dirty="0">
                <a:latin typeface="Open Sans Light" panose="020B0306030504020204" pitchFamily="34" charset="0"/>
                <a:ea typeface="Open Sans Light" panose="020B0306030504020204" pitchFamily="34" charset="0"/>
                <a:cs typeface="Open Sans Light" panose="020B0306030504020204" pitchFamily="34" charset="0"/>
              </a:endParaRPr>
            </a:p>
          </p:txBody>
        </p:sp>
      </p:grpSp>
      <p:grpSp>
        <p:nvGrpSpPr>
          <p:cNvPr id="21" name="Skupina 20"/>
          <p:cNvGrpSpPr/>
          <p:nvPr/>
        </p:nvGrpSpPr>
        <p:grpSpPr>
          <a:xfrm>
            <a:off x="566487" y="1174198"/>
            <a:ext cx="1503428" cy="2012161"/>
            <a:chOff x="156912" y="1174198"/>
            <a:chExt cx="1503428" cy="2012161"/>
          </a:xfrm>
        </p:grpSpPr>
        <p:pic>
          <p:nvPicPr>
            <p:cNvPr id="10" name="Obrázok 9"/>
            <p:cNvPicPr>
              <a:picLocks noChangeAspect="1"/>
            </p:cNvPicPr>
            <p:nvPr/>
          </p:nvPicPr>
          <p:blipFill>
            <a:blip r:embed="rId6"/>
            <a:stretch>
              <a:fillRect/>
            </a:stretch>
          </p:blipFill>
          <p:spPr>
            <a:xfrm>
              <a:off x="156912" y="1174198"/>
              <a:ext cx="1503428" cy="1491848"/>
            </a:xfrm>
            <a:prstGeom prst="rect">
              <a:avLst/>
            </a:prstGeom>
          </p:spPr>
        </p:pic>
        <p:sp>
          <p:nvSpPr>
            <p:cNvPr id="11" name="BlokTextu 10"/>
            <p:cNvSpPr txBox="1"/>
            <p:nvPr/>
          </p:nvSpPr>
          <p:spPr>
            <a:xfrm>
              <a:off x="263866" y="2817027"/>
              <a:ext cx="1289520"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M. </a:t>
              </a:r>
              <a:r>
                <a:rPr lang="en-US" dirty="0" err="1">
                  <a:latin typeface="Open Sans Light" panose="020B0306030504020204" pitchFamily="34" charset="0"/>
                  <a:ea typeface="Open Sans Light" panose="020B0306030504020204" pitchFamily="34" charset="0"/>
                  <a:cs typeface="Open Sans Light" panose="020B0306030504020204" pitchFamily="34" charset="0"/>
                </a:rPr>
                <a:t>Piovar</a:t>
              </a:r>
              <a:r>
                <a:rPr lang="sk-SK" dirty="0">
                  <a:latin typeface="Open Sans Light" panose="020B0306030504020204" pitchFamily="34" charset="0"/>
                  <a:ea typeface="Open Sans Light" panose="020B0306030504020204" pitchFamily="34" charset="0"/>
                  <a:cs typeface="Open Sans Light" panose="020B0306030504020204" pitchFamily="34" charset="0"/>
                </a:rPr>
                <a:t>či</a:t>
              </a:r>
              <a:endParaRPr lang="en-US" baseline="30000" dirty="0">
                <a:latin typeface="Open Sans Light" panose="020B0306030504020204" pitchFamily="34" charset="0"/>
                <a:ea typeface="Open Sans Light" panose="020B0306030504020204" pitchFamily="34" charset="0"/>
                <a:cs typeface="Open Sans Light" panose="020B0306030504020204" pitchFamily="34" charset="0"/>
              </a:endParaRPr>
            </a:p>
          </p:txBody>
        </p:sp>
      </p:grpSp>
      <p:grpSp>
        <p:nvGrpSpPr>
          <p:cNvPr id="24" name="Skupina 23"/>
          <p:cNvGrpSpPr/>
          <p:nvPr/>
        </p:nvGrpSpPr>
        <p:grpSpPr>
          <a:xfrm>
            <a:off x="6412720" y="1174198"/>
            <a:ext cx="1288290" cy="2021274"/>
            <a:chOff x="7082042" y="1174198"/>
            <a:chExt cx="1288290" cy="2021274"/>
          </a:xfrm>
        </p:grpSpPr>
        <p:pic>
          <p:nvPicPr>
            <p:cNvPr id="6148" name="Picture 4" descr="https://www.eecs.tu-berlin.de/fileadmin/f4/fkIVbilder/koepfe/MarcAlexa.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082042" y="1174198"/>
              <a:ext cx="1288290" cy="1488874"/>
            </a:xfrm>
            <a:prstGeom prst="rect">
              <a:avLst/>
            </a:prstGeom>
            <a:noFill/>
            <a:extLst>
              <a:ext uri="{909E8E84-426E-40DD-AFC4-6F175D3DCCD1}">
                <a14:hiddenFill xmlns:a14="http://schemas.microsoft.com/office/drawing/2010/main">
                  <a:solidFill>
                    <a:srgbClr val="FFFFFF"/>
                  </a:solidFill>
                </a14:hiddenFill>
              </a:ext>
            </a:extLst>
          </p:spPr>
        </p:pic>
        <p:sp>
          <p:nvSpPr>
            <p:cNvPr id="14" name="BlokTextu 13"/>
            <p:cNvSpPr txBox="1"/>
            <p:nvPr/>
          </p:nvSpPr>
          <p:spPr>
            <a:xfrm>
              <a:off x="7221428" y="2826140"/>
              <a:ext cx="1047274"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M. Alexa</a:t>
              </a:r>
              <a:endParaRPr lang="en-US" baseline="30000" dirty="0">
                <a:latin typeface="Open Sans Light" panose="020B0306030504020204" pitchFamily="34" charset="0"/>
                <a:ea typeface="Open Sans Light" panose="020B0306030504020204" pitchFamily="34" charset="0"/>
                <a:cs typeface="Open Sans Light" panose="020B0306030504020204" pitchFamily="34" charset="0"/>
              </a:endParaRPr>
            </a:p>
          </p:txBody>
        </p:sp>
      </p:grpSp>
      <p:grpSp>
        <p:nvGrpSpPr>
          <p:cNvPr id="22" name="Skupina 21"/>
          <p:cNvGrpSpPr/>
          <p:nvPr/>
        </p:nvGrpSpPr>
        <p:grpSpPr>
          <a:xfrm>
            <a:off x="2574843" y="1174198"/>
            <a:ext cx="1324593" cy="2012161"/>
            <a:chOff x="1952352" y="1174198"/>
            <a:chExt cx="1324593" cy="2012161"/>
          </a:xfrm>
        </p:grpSpPr>
        <p:sp>
          <p:nvSpPr>
            <p:cNvPr id="17" name="BlokTextu 16"/>
            <p:cNvSpPr txBox="1"/>
            <p:nvPr/>
          </p:nvSpPr>
          <p:spPr>
            <a:xfrm>
              <a:off x="1952352" y="2817027"/>
              <a:ext cx="1324593"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M. </a:t>
              </a:r>
              <a:r>
                <a:rPr lang="en-US" dirty="0" err="1">
                  <a:latin typeface="Open Sans Light" panose="020B0306030504020204" pitchFamily="34" charset="0"/>
                  <a:ea typeface="Open Sans Light" panose="020B0306030504020204" pitchFamily="34" charset="0"/>
                  <a:cs typeface="Open Sans Light" panose="020B0306030504020204" pitchFamily="34" charset="0"/>
                </a:rPr>
                <a:t>Wessely</a:t>
              </a:r>
              <a:endParaRPr lang="en-US" baseline="30000"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5122" name="Picture 2" descr="https://www.lri.fr/~wessely/images/ego_4.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109537" y="1174198"/>
              <a:ext cx="1048071" cy="1488874"/>
            </a:xfrm>
            <a:prstGeom prst="rect">
              <a:avLst/>
            </a:prstGeom>
            <a:noFill/>
            <a:extLst>
              <a:ext uri="{909E8E84-426E-40DD-AFC4-6F175D3DCCD1}">
                <a14:hiddenFill xmlns:a14="http://schemas.microsoft.com/office/drawing/2010/main">
                  <a:solidFill>
                    <a:srgbClr val="FFFFFF"/>
                  </a:solidFill>
                </a14:hiddenFill>
              </a:ext>
            </a:extLst>
          </p:spPr>
        </p:pic>
      </p:grpSp>
      <p:pic>
        <p:nvPicPr>
          <p:cNvPr id="6" name="There and back again_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9"/>
          <a:srcRect t="13195" b="5856"/>
          <a:stretch/>
        </p:blipFill>
        <p:spPr>
          <a:xfrm>
            <a:off x="3173393" y="3492316"/>
            <a:ext cx="5848687" cy="2663131"/>
          </a:xfrm>
          <a:prstGeom prst="rect">
            <a:avLst/>
          </a:prstGeom>
        </p:spPr>
      </p:pic>
      <p:grpSp>
        <p:nvGrpSpPr>
          <p:cNvPr id="12" name="Skupina 11"/>
          <p:cNvGrpSpPr/>
          <p:nvPr/>
        </p:nvGrpSpPr>
        <p:grpSpPr>
          <a:xfrm>
            <a:off x="4442212" y="1170152"/>
            <a:ext cx="1487836" cy="2016207"/>
            <a:chOff x="4442212" y="1170152"/>
            <a:chExt cx="1487836" cy="2016207"/>
          </a:xfrm>
        </p:grpSpPr>
        <p:pic>
          <p:nvPicPr>
            <p:cNvPr id="2050" name="Picture 2" descr="https://media.licdn.com/mpr/mpr/shrinknp_400_400/AAEAAQAAAAAAAAfGAAAAJDFmMTRjZWQ2LTI0OTQtNDQ4Ny05OTUwLTk5MDliOTRhYzdjYg.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442212" y="1170152"/>
              <a:ext cx="1487836" cy="1487836"/>
            </a:xfrm>
            <a:prstGeom prst="rect">
              <a:avLst/>
            </a:prstGeom>
            <a:noFill/>
            <a:extLst>
              <a:ext uri="{909E8E84-426E-40DD-AFC4-6F175D3DCCD1}">
                <a14:hiddenFill xmlns:a14="http://schemas.microsoft.com/office/drawing/2010/main">
                  <a:solidFill>
                    <a:srgbClr val="FFFFFF"/>
                  </a:solidFill>
                </a14:hiddenFill>
              </a:ext>
            </a:extLst>
          </p:spPr>
        </p:pic>
        <p:sp>
          <p:nvSpPr>
            <p:cNvPr id="18" name="BlokTextu 17"/>
            <p:cNvSpPr txBox="1"/>
            <p:nvPr/>
          </p:nvSpPr>
          <p:spPr>
            <a:xfrm>
              <a:off x="4503888" y="2817027"/>
              <a:ext cx="1324593" cy="369332"/>
            </a:xfrm>
            <a:prstGeom prst="rect">
              <a:avLst/>
            </a:prstGeom>
            <a:noFill/>
          </p:spPr>
          <p:txBody>
            <a:bodyPr wrap="none" rtlCol="0">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M. </a:t>
              </a:r>
              <a:r>
                <a:rPr lang="en-US" dirty="0" err="1">
                  <a:latin typeface="Open Sans Light" panose="020B0306030504020204" pitchFamily="34" charset="0"/>
                  <a:ea typeface="Open Sans Light" panose="020B0306030504020204" pitchFamily="34" charset="0"/>
                  <a:cs typeface="Open Sans Light" panose="020B0306030504020204" pitchFamily="34" charset="0"/>
                </a:rPr>
                <a:t>Jagielski</a:t>
              </a:r>
              <a:endParaRPr lang="en-US" baseline="30000" dirty="0">
                <a:latin typeface="Open Sans Light" panose="020B0306030504020204" pitchFamily="34" charset="0"/>
                <a:ea typeface="Open Sans Light" panose="020B0306030504020204" pitchFamily="34" charset="0"/>
                <a:cs typeface="Open Sans Light" panose="020B0306030504020204" pitchFamily="34" charset="0"/>
              </a:endParaRPr>
            </a:p>
          </p:txBody>
        </p:sp>
      </p:grpSp>
    </p:spTree>
    <p:extLst>
      <p:ext uri="{BB962C8B-B14F-4D97-AF65-F5344CB8AC3E}">
        <p14:creationId xmlns:p14="http://schemas.microsoft.com/office/powerpoint/2010/main" val="1535132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00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theme1.xml><?xml version="1.0" encoding="utf-8"?>
<a:theme xmlns:a="http://schemas.openxmlformats.org/drawingml/2006/main" name="Motív balíka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otív balíka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3411</TotalTime>
  <Words>3388</Words>
  <Application>Microsoft Office PowerPoint</Application>
  <PresentationFormat>Widescreen</PresentationFormat>
  <Paragraphs>565</Paragraphs>
  <Slides>63</Slides>
  <Notes>60</Notes>
  <HiddenSlides>0</HiddenSlides>
  <MMClips>15</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63</vt:i4>
      </vt:variant>
    </vt:vector>
  </HeadingPairs>
  <TitlesOfParts>
    <vt:vector size="73" baseType="lpstr">
      <vt:lpstr>Arial</vt:lpstr>
      <vt:lpstr>Calibri</vt:lpstr>
      <vt:lpstr>Calibri Light</vt:lpstr>
      <vt:lpstr>Cambria Math</vt:lpstr>
      <vt:lpstr>Open Sans</vt:lpstr>
      <vt:lpstr>Open Sans Light</vt:lpstr>
      <vt:lpstr>Open Sans Semibold</vt:lpstr>
      <vt:lpstr>Times New Roman</vt:lpstr>
      <vt:lpstr>Motív balíka Office</vt:lpstr>
      <vt:lpstr>Image</vt:lpstr>
      <vt:lpstr>Directional Screens</vt:lpstr>
      <vt:lpstr>Motivation</vt:lpstr>
      <vt:lpstr>Motivation</vt:lpstr>
      <vt:lpstr>Matte Screens</vt:lpstr>
      <vt:lpstr>Silver Screens</vt:lpstr>
      <vt:lpstr>Ideal Screens</vt:lpstr>
      <vt:lpstr>Matte Screen Luminance</vt:lpstr>
      <vt:lpstr>Silver Screen Luminance</vt:lpstr>
      <vt:lpstr>Ideal Screen Luminance</vt:lpstr>
      <vt:lpstr>Cook-Torrance Model</vt:lpstr>
      <vt:lpstr>Ideal Screen Luminance</vt:lpstr>
      <vt:lpstr>Ideal Screen Luminance</vt:lpstr>
      <vt:lpstr>Ideal Screen Luminance</vt:lpstr>
      <vt:lpstr>Previous Work</vt:lpstr>
      <vt:lpstr>Reflectance Fabrication</vt:lpstr>
      <vt:lpstr>Convex Microgeometry</vt:lpstr>
      <vt:lpstr>Our Goal</vt:lpstr>
      <vt:lpstr>Screen Generation Pipeline</vt:lpstr>
      <vt:lpstr>Setup Definition</vt:lpstr>
      <vt:lpstr>Setup Definition</vt:lpstr>
      <vt:lpstr>Setup Definition</vt:lpstr>
      <vt:lpstr>Screen Generation Pipeline</vt:lpstr>
      <vt:lpstr>Screen Generation Pipeline</vt:lpstr>
      <vt:lpstr>Our Input</vt:lpstr>
      <vt:lpstr>Our Input</vt:lpstr>
      <vt:lpstr>Extended Gaussian Images</vt:lpstr>
      <vt:lpstr>Extended Gaussian Images</vt:lpstr>
      <vt:lpstr>Geometry Computation</vt:lpstr>
      <vt:lpstr>Geometry Computation</vt:lpstr>
      <vt:lpstr>Geometry Computation</vt:lpstr>
      <vt:lpstr>Geometry Computation</vt:lpstr>
      <vt:lpstr>Generated Microgeometry</vt:lpstr>
      <vt:lpstr>Tileability Problem</vt:lpstr>
      <vt:lpstr>Enforcing Tileability</vt:lpstr>
      <vt:lpstr>Tileable Optimization</vt:lpstr>
      <vt:lpstr>Our Microgeometry Optimization</vt:lpstr>
      <vt:lpstr>Screen Generation Pipeline</vt:lpstr>
      <vt:lpstr>Screen Generation Pipeline</vt:lpstr>
      <vt:lpstr>Screen Discretization</vt:lpstr>
      <vt:lpstr>Surface Alignment</vt:lpstr>
      <vt:lpstr>Surface Alignment</vt:lpstr>
      <vt:lpstr>Surface Alignment</vt:lpstr>
      <vt:lpstr>Surface Alignment</vt:lpstr>
      <vt:lpstr>Content Preparation</vt:lpstr>
      <vt:lpstr>Calibration Masks</vt:lpstr>
      <vt:lpstr>Screen Generation Pipeline</vt:lpstr>
      <vt:lpstr>Considered Designs</vt:lpstr>
      <vt:lpstr>Theater Screen</vt:lpstr>
      <vt:lpstr>Conference Room Screen</vt:lpstr>
      <vt:lpstr>Home Theater Screen</vt:lpstr>
      <vt:lpstr>Screen Generation Pipeline</vt:lpstr>
      <vt:lpstr>Fabrication Method</vt:lpstr>
      <vt:lpstr>Fabricated Prototypes - Theater</vt:lpstr>
      <vt:lpstr>Fabricated Prototypes – Home Theater</vt:lpstr>
      <vt:lpstr>Audience Coverage - Setup</vt:lpstr>
      <vt:lpstr>Theater Screen Coverage</vt:lpstr>
      <vt:lpstr>Home Theater Screen Coverage</vt:lpstr>
      <vt:lpstr>Patch Reflection - Setup</vt:lpstr>
      <vt:lpstr>Patch Reflection - Results</vt:lpstr>
      <vt:lpstr>Prototype Results</vt:lpstr>
      <vt:lpstr>Conclusions</vt:lpstr>
      <vt:lpstr>Limitations</vt:lpstr>
      <vt:lpstr>Thanks for Your Attention!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Prezentácia programu PowerPoint</dc:title>
  <dc:creator>Michal Piovarči</dc:creator>
  <cp:lastModifiedBy>pdf-mmci</cp:lastModifiedBy>
  <cp:revision>289</cp:revision>
  <dcterms:created xsi:type="dcterms:W3CDTF">2017-05-14T13:51:51Z</dcterms:created>
  <dcterms:modified xsi:type="dcterms:W3CDTF">2017-06-12T04:00:43Z</dcterms:modified>
</cp:coreProperties>
</file>